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9"/>
  </p:notesMasterIdLst>
  <p:sldIdLst>
    <p:sldId id="397" r:id="rId2"/>
    <p:sldId id="407" r:id="rId3"/>
    <p:sldId id="406" r:id="rId4"/>
    <p:sldId id="259" r:id="rId5"/>
    <p:sldId id="408" r:id="rId6"/>
    <p:sldId id="409" r:id="rId7"/>
    <p:sldId id="376" r:id="rId8"/>
    <p:sldId id="384" r:id="rId9"/>
    <p:sldId id="382" r:id="rId10"/>
    <p:sldId id="385" r:id="rId11"/>
    <p:sldId id="410" r:id="rId12"/>
    <p:sldId id="411" r:id="rId13"/>
    <p:sldId id="412" r:id="rId14"/>
    <p:sldId id="413" r:id="rId15"/>
    <p:sldId id="414" r:id="rId16"/>
    <p:sldId id="415" r:id="rId17"/>
    <p:sldId id="416" r:id="rId18"/>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66FF99"/>
    <a:srgbClr val="00FF99"/>
    <a:srgbClr val="0099FF"/>
    <a:srgbClr val="FF3300"/>
    <a:srgbClr val="FF66FF"/>
    <a:srgbClr val="3399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99" autoAdjust="0"/>
    <p:restoredTop sz="94660"/>
  </p:normalViewPr>
  <p:slideViewPr>
    <p:cSldViewPr>
      <p:cViewPr varScale="1">
        <p:scale>
          <a:sx n="70" d="100"/>
          <a:sy n="70" d="100"/>
        </p:scale>
        <p:origin x="-696" y="-102"/>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829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829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29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829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68BACC57-92B0-4F13-8C21-B6B858A6121D}" type="slidenum">
              <a:rPr lang="en-US"/>
              <a:pPr>
                <a:defRPr/>
              </a:pPr>
              <a:t>‹#›</a:t>
            </a:fld>
            <a:endParaRPr lang="en-US"/>
          </a:p>
        </p:txBody>
      </p:sp>
    </p:spTree>
    <p:extLst>
      <p:ext uri="{BB962C8B-B14F-4D97-AF65-F5344CB8AC3E}">
        <p14:creationId xmlns:p14="http://schemas.microsoft.com/office/powerpoint/2010/main" val="5347603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583DB48-69AE-4D31-B902-0E71CA52E75B}" type="datetime1">
              <a:rPr lang="en-US"/>
              <a:pPr>
                <a:defRPr/>
              </a:pPr>
              <a:t>12/7/2021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01BE34-D46C-4F39-91D6-1B1584F5F36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A9D94936-1CF2-494E-B4C3-745DB3012CE5}" type="datetime1">
              <a:rPr lang="en-US"/>
              <a:pPr>
                <a:defRPr/>
              </a:pPr>
              <a:t>12/7/2021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EA739D-9840-4265-BEB2-7A731D65E2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8E27773-17D8-464B-90BA-4E477644A96D}" type="datetime1">
              <a:rPr lang="en-US"/>
              <a:pPr>
                <a:defRPr/>
              </a:pPr>
              <a:t>12/7/2021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61E76E-A964-4EAC-A2FC-6B1F66EF924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rtlCol="0">
            <a:normAutofit/>
          </a:bodyPr>
          <a:lstStyle/>
          <a:p>
            <a:pPr lvl="0"/>
            <a:endParaRPr lang="en-US" noProof="0" smtClean="0"/>
          </a:p>
        </p:txBody>
      </p:sp>
      <p:sp>
        <p:nvSpPr>
          <p:cNvPr id="4" name="Date Placeholder 3"/>
          <p:cNvSpPr>
            <a:spLocks noGrp="1"/>
          </p:cNvSpPr>
          <p:nvPr>
            <p:ph type="dt" sz="half" idx="10"/>
          </p:nvPr>
        </p:nvSpPr>
        <p:spPr>
          <a:xfrm>
            <a:off x="609600" y="6245225"/>
            <a:ext cx="2844800" cy="47625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4165600" y="6245225"/>
            <a:ext cx="3860800" cy="47625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8737600" y="6245225"/>
            <a:ext cx="2844800" cy="476250"/>
          </a:xfrm>
        </p:spPr>
        <p:txBody>
          <a:bodyPr/>
          <a:lstStyle>
            <a:lvl1pPr>
              <a:defRPr/>
            </a:lvl1pPr>
          </a:lstStyle>
          <a:p>
            <a:pPr>
              <a:defRPr/>
            </a:pPr>
            <a:fld id="{A03C6DCD-FD97-48A4-872D-F6A8AAEF1FF8}" type="slidenum">
              <a:rPr lang="en-US"/>
              <a:pPr>
                <a:defRPr/>
              </a:pPr>
              <a:t>‹#›</a:t>
            </a:fld>
            <a:endParaRPr lang="en-US"/>
          </a:p>
        </p:txBody>
      </p:sp>
    </p:spTree>
    <p:extLst>
      <p:ext uri="{BB962C8B-B14F-4D97-AF65-F5344CB8AC3E}">
        <p14:creationId xmlns:p14="http://schemas.microsoft.com/office/powerpoint/2010/main" val="2197665660"/>
      </p:ext>
    </p:extLst>
  </p:cSld>
  <p:clrMapOvr>
    <a:masterClrMapping/>
  </p:clrMapOvr>
  <p:transition>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30C9706-C5A3-4FA5-A40C-959DA047355C}" type="datetime1">
              <a:rPr lang="en-US"/>
              <a:pPr>
                <a:defRPr/>
              </a:pPr>
              <a:t>12/7/2021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0F68CC-21AC-493A-A6D3-A87D080A254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C1B7936-55E4-41AA-B71F-5233643031F3}" type="datetime1">
              <a:rPr lang="en-US"/>
              <a:pPr>
                <a:defRPr/>
              </a:pPr>
              <a:t>12/7/2021</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317937-3CE3-4250-A3D5-28485941935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58548FF8-D5D3-4FC7-AE57-6B17E185491D}" type="datetime1">
              <a:rPr lang="en-US"/>
              <a:pPr>
                <a:defRPr/>
              </a:pPr>
              <a:t>12/7/2021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65AAF04-8A94-432D-888D-50A07FD217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ED7D2236-B548-4F40-853E-11119D2E0C1F}" type="datetime1">
              <a:rPr lang="en-US"/>
              <a:pPr>
                <a:defRPr/>
              </a:pPr>
              <a:t>12/7/2021</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9292016-4B83-4B2A-AE3C-3BDEFD8DB46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08C43B8-A406-4755-8F71-B698DD3327BC}" type="datetime1">
              <a:rPr lang="en-US"/>
              <a:pPr>
                <a:defRPr/>
              </a:pPr>
              <a:t>12/7/2021</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A15B66E-2411-4E3D-91DC-0ADD7B71BE7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0997461-3096-426C-9B7D-42C56BA5889B}" type="datetime1">
              <a:rPr lang="en-US"/>
              <a:pPr>
                <a:defRPr/>
              </a:pPr>
              <a:t>12/7/2021</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E3F1D73-C9B7-4B89-B3F6-917F4310FD4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76325DC-F9F1-4648-A3BB-14C295626D28}" type="datetime1">
              <a:rPr lang="en-US"/>
              <a:pPr>
                <a:defRPr/>
              </a:pPr>
              <a:t>12/7/2021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9D2810-640B-4F8B-9262-DC3B81B2B82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8268FC-128C-48ED-B853-0A1CF505B734}" type="datetime1">
              <a:rPr lang="en-US"/>
              <a:pPr>
                <a:defRPr/>
              </a:pPr>
              <a:t>12/7/2021</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8AC9FC-404F-4F03-ADE2-E29F49B81E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1012"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fld id="{157222EB-66FE-4E5F-8F99-8FADE556BF70}" type="datetime1">
              <a:rPr lang="en-US"/>
              <a:pPr>
                <a:defRPr/>
              </a:pPr>
              <a:t>12/7/2021</a:t>
            </a:fld>
            <a:endParaRPr lang="en-US"/>
          </a:p>
        </p:txBody>
      </p:sp>
      <p:sp>
        <p:nvSpPr>
          <p:cNvPr id="171013"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71014"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B54BCF0F-43BE-446D-9052-473F076CA68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WordArt 2"/>
          <p:cNvSpPr>
            <a:spLocks noChangeArrowheads="1" noChangeShapeType="1" noTextEdit="1"/>
          </p:cNvSpPr>
          <p:nvPr/>
        </p:nvSpPr>
        <p:spPr bwMode="auto">
          <a:xfrm>
            <a:off x="3960125" y="1143000"/>
            <a:ext cx="4953000" cy="762000"/>
          </a:xfrm>
          <a:prstGeom prst="rect">
            <a:avLst/>
          </a:prstGeom>
        </p:spPr>
        <p:txBody>
          <a:bodyPr wrap="none" fromWordArt="1">
            <a:prstTxWarp prst="textInflateBottom">
              <a:avLst>
                <a:gd name="adj" fmla="val 68083"/>
              </a:avLst>
            </a:prstTxWarp>
          </a:bodyPr>
          <a:lstStyle/>
          <a:p>
            <a:pPr algn="ctr">
              <a:defRPr/>
            </a:pPr>
            <a:r>
              <a:rPr lang="en-US" sz="3600" b="1" kern="10" dirty="0" err="1">
                <a:ln w="9525">
                  <a:solidFill>
                    <a:srgbClr val="FF0000"/>
                  </a:solidFill>
                  <a:round/>
                  <a:headEnd/>
                  <a:tailEnd/>
                </a:ln>
                <a:gradFill rotWithShape="0">
                  <a:gsLst>
                    <a:gs pos="0">
                      <a:srgbClr val="FFE701">
                        <a:alpha val="28999"/>
                      </a:srgbClr>
                    </a:gs>
                    <a:gs pos="50000">
                      <a:srgbClr val="FE3E02"/>
                    </a:gs>
                    <a:gs pos="100000">
                      <a:srgbClr val="FFE701">
                        <a:alpha val="28999"/>
                      </a:srgbClr>
                    </a:gs>
                  </a:gsLst>
                  <a:lin ang="2700000" scaled="1"/>
                </a:gradFill>
                <a:effectLst>
                  <a:outerShdw dist="107763" dir="18900000" algn="ctr" rotWithShape="0">
                    <a:srgbClr val="868686">
                      <a:alpha val="50000"/>
                    </a:srgbClr>
                  </a:outerShdw>
                </a:effectLst>
                <a:latin typeface="Arial"/>
                <a:cs typeface="Times New Roman"/>
              </a:rPr>
              <a:t>Chính</a:t>
            </a:r>
            <a:r>
              <a:rPr lang="en-US" sz="3600" b="1" kern="10" dirty="0">
                <a:ln w="9525">
                  <a:solidFill>
                    <a:srgbClr val="FF0000"/>
                  </a:solidFill>
                  <a:round/>
                  <a:headEnd/>
                  <a:tailEnd/>
                </a:ln>
                <a:gradFill rotWithShape="0">
                  <a:gsLst>
                    <a:gs pos="0">
                      <a:srgbClr val="FFE701">
                        <a:alpha val="28999"/>
                      </a:srgbClr>
                    </a:gs>
                    <a:gs pos="50000">
                      <a:srgbClr val="FE3E02"/>
                    </a:gs>
                    <a:gs pos="100000">
                      <a:srgbClr val="FFE701">
                        <a:alpha val="28999"/>
                      </a:srgbClr>
                    </a:gs>
                  </a:gsLst>
                  <a:lin ang="2700000" scaled="1"/>
                </a:gradFill>
                <a:effectLst>
                  <a:outerShdw dist="107763" dir="18900000" algn="ctr" rotWithShape="0">
                    <a:srgbClr val="868686">
                      <a:alpha val="50000"/>
                    </a:srgbClr>
                  </a:outerShdw>
                </a:effectLst>
                <a:latin typeface="Arial"/>
                <a:cs typeface="Times New Roman"/>
              </a:rPr>
              <a:t> </a:t>
            </a:r>
            <a:r>
              <a:rPr lang="en-US" sz="3600" b="1" kern="10" dirty="0" err="1">
                <a:ln w="9525">
                  <a:solidFill>
                    <a:srgbClr val="FF0000"/>
                  </a:solidFill>
                  <a:round/>
                  <a:headEnd/>
                  <a:tailEnd/>
                </a:ln>
                <a:gradFill rotWithShape="0">
                  <a:gsLst>
                    <a:gs pos="0">
                      <a:srgbClr val="FFE701">
                        <a:alpha val="28999"/>
                      </a:srgbClr>
                    </a:gs>
                    <a:gs pos="50000">
                      <a:srgbClr val="FE3E02"/>
                    </a:gs>
                    <a:gs pos="100000">
                      <a:srgbClr val="FFE701">
                        <a:alpha val="28999"/>
                      </a:srgbClr>
                    </a:gs>
                  </a:gsLst>
                  <a:lin ang="2700000" scaled="1"/>
                </a:gradFill>
                <a:effectLst>
                  <a:outerShdw dist="107763" dir="18900000" algn="ctr" rotWithShape="0">
                    <a:srgbClr val="868686">
                      <a:alpha val="50000"/>
                    </a:srgbClr>
                  </a:outerShdw>
                </a:effectLst>
                <a:latin typeface="Arial"/>
                <a:cs typeface="Times New Roman"/>
              </a:rPr>
              <a:t>tả</a:t>
            </a:r>
            <a:endParaRPr lang="en-US" sz="3600" b="1" kern="10" dirty="0">
              <a:ln w="9525">
                <a:solidFill>
                  <a:srgbClr val="FF0000"/>
                </a:solidFill>
                <a:round/>
                <a:headEnd/>
                <a:tailEnd/>
              </a:ln>
              <a:gradFill rotWithShape="0">
                <a:gsLst>
                  <a:gs pos="0">
                    <a:srgbClr val="FFE701">
                      <a:alpha val="28999"/>
                    </a:srgbClr>
                  </a:gs>
                  <a:gs pos="50000">
                    <a:srgbClr val="FE3E02"/>
                  </a:gs>
                  <a:gs pos="100000">
                    <a:srgbClr val="FFE701">
                      <a:alpha val="28999"/>
                    </a:srgbClr>
                  </a:gs>
                </a:gsLst>
                <a:lin ang="2700000" scaled="1"/>
              </a:gradFill>
              <a:effectLst>
                <a:outerShdw dist="107763" dir="18900000" algn="ctr" rotWithShape="0">
                  <a:srgbClr val="868686">
                    <a:alpha val="50000"/>
                  </a:srgbClr>
                </a:outerShdw>
              </a:effectLst>
              <a:latin typeface="Arial"/>
              <a:cs typeface="Times New Roman"/>
            </a:endParaRPr>
          </a:p>
        </p:txBody>
      </p:sp>
      <p:pic>
        <p:nvPicPr>
          <p:cNvPr id="3078" name="Picture 4" descr="thin bar"/>
          <p:cNvPicPr>
            <a:picLocks noChangeAspect="1" noChangeArrowheads="1" noCrop="1"/>
          </p:cNvPicPr>
          <p:nvPr/>
        </p:nvPicPr>
        <p:blipFill>
          <a:blip r:embed="rId3"/>
          <a:srcRect/>
          <a:stretch>
            <a:fillRect/>
          </a:stretch>
        </p:blipFill>
        <p:spPr bwMode="auto">
          <a:xfrm rot="10800000" flipV="1">
            <a:off x="4267200" y="6054014"/>
            <a:ext cx="6096000" cy="107950"/>
          </a:xfrm>
          <a:prstGeom prst="rect">
            <a:avLst/>
          </a:prstGeom>
          <a:noFill/>
          <a:ln w="9525">
            <a:noFill/>
            <a:miter lim="800000"/>
            <a:headEnd/>
            <a:tailEnd/>
          </a:ln>
        </p:spPr>
      </p:pic>
      <p:sp>
        <p:nvSpPr>
          <p:cNvPr id="12" name="Text Box 12"/>
          <p:cNvSpPr txBox="1">
            <a:spLocks noChangeArrowheads="1"/>
          </p:cNvSpPr>
          <p:nvPr/>
        </p:nvSpPr>
        <p:spPr bwMode="auto">
          <a:xfrm>
            <a:off x="250209" y="1981200"/>
            <a:ext cx="7543800" cy="762000"/>
          </a:xfrm>
          <a:prstGeom prst="rect">
            <a:avLst/>
          </a:prstGeom>
          <a:noFill/>
          <a:ln w="9525">
            <a:noFill/>
            <a:miter lim="800000"/>
            <a:headEnd/>
            <a:tailEnd/>
          </a:ln>
        </p:spPr>
        <p:txBody>
          <a:bodyPr>
            <a:spAutoFit/>
          </a:bodyPr>
          <a:lstStyle/>
          <a:p>
            <a:pPr algn="ctr">
              <a:spcBef>
                <a:spcPct val="50000"/>
              </a:spcBef>
            </a:pPr>
            <a:r>
              <a:rPr lang="en-US" sz="4400" b="1" u="sng" dirty="0" err="1"/>
              <a:t>Chính</a:t>
            </a:r>
            <a:r>
              <a:rPr lang="en-US" sz="4400" b="1" u="sng" dirty="0"/>
              <a:t> </a:t>
            </a:r>
            <a:r>
              <a:rPr lang="en-US" sz="4400" b="1" u="sng" dirty="0" err="1" smtClean="0"/>
              <a:t>tả</a:t>
            </a:r>
            <a:r>
              <a:rPr lang="en-US" sz="4400" b="1" dirty="0" smtClean="0"/>
              <a:t>( </a:t>
            </a:r>
            <a:r>
              <a:rPr lang="en-US" sz="4400" b="1" dirty="0" err="1"/>
              <a:t>Nghe</a:t>
            </a:r>
            <a:r>
              <a:rPr lang="en-US" sz="4400" b="1" dirty="0"/>
              <a:t>- </a:t>
            </a:r>
            <a:r>
              <a:rPr lang="en-US" sz="4400" b="1" dirty="0" err="1"/>
              <a:t>viết</a:t>
            </a:r>
            <a:r>
              <a:rPr lang="en-US" sz="4400" b="1" dirty="0" smtClean="0"/>
              <a:t>):</a:t>
            </a:r>
            <a:endParaRPr lang="en-US" sz="4400" b="1" dirty="0"/>
          </a:p>
        </p:txBody>
      </p:sp>
      <p:sp>
        <p:nvSpPr>
          <p:cNvPr id="13" name="WordArt 15"/>
          <p:cNvSpPr>
            <a:spLocks noChangeArrowheads="1" noChangeShapeType="1" noTextEdit="1"/>
          </p:cNvSpPr>
          <p:nvPr/>
        </p:nvSpPr>
        <p:spPr bwMode="auto">
          <a:xfrm>
            <a:off x="3597322" y="2743200"/>
            <a:ext cx="6172200" cy="1447800"/>
          </a:xfrm>
          <a:prstGeom prst="rect">
            <a:avLst/>
          </a:prstGeom>
        </p:spPr>
        <p:txBody>
          <a:bodyPr wrap="none" fromWordArt="1">
            <a:prstTxWarp prst="textPlain">
              <a:avLst>
                <a:gd name="adj" fmla="val 50000"/>
              </a:avLst>
            </a:prstTxWarp>
          </a:bodyPr>
          <a:lstStyle/>
          <a:p>
            <a:pPr algn="ct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Chuỗi</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ngọc</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lam </a:t>
            </a:r>
            <a:endPar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endParaRPr>
          </a:p>
        </p:txBody>
      </p:sp>
      <p:sp>
        <p:nvSpPr>
          <p:cNvPr id="14" name="WordArt 15"/>
          <p:cNvSpPr>
            <a:spLocks noChangeArrowheads="1" noChangeShapeType="1" noTextEdit="1"/>
          </p:cNvSpPr>
          <p:nvPr/>
        </p:nvSpPr>
        <p:spPr bwMode="auto">
          <a:xfrm>
            <a:off x="3352800" y="4419600"/>
            <a:ext cx="7315200" cy="1314734"/>
          </a:xfrm>
          <a:prstGeom prst="rect">
            <a:avLst/>
          </a:prstGeom>
        </p:spPr>
        <p:txBody>
          <a:bodyPr wrap="none" fromWordArt="1">
            <a:prstTxWarp prst="textPlain">
              <a:avLst>
                <a:gd name="adj" fmla="val 50000"/>
              </a:avLst>
            </a:prstTxWarp>
          </a:bodyPr>
          <a:lstStyle/>
          <a:p>
            <a:pPr algn="ct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Buôn</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Chư</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Lênh</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đón</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cô</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giáo</a:t>
            </a:r>
            <a:endPar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endParaRPr>
          </a:p>
        </p:txBody>
      </p:sp>
      <p:sp>
        <p:nvSpPr>
          <p:cNvPr id="16" name="WordArt 15"/>
          <p:cNvSpPr>
            <a:spLocks noChangeArrowheads="1" noChangeShapeType="1" noTextEdit="1"/>
          </p:cNvSpPr>
          <p:nvPr/>
        </p:nvSpPr>
        <p:spPr bwMode="auto">
          <a:xfrm>
            <a:off x="250209" y="-13648"/>
            <a:ext cx="11941791" cy="976952"/>
          </a:xfrm>
          <a:prstGeom prst="rect">
            <a:avLst/>
          </a:prstGeom>
        </p:spPr>
        <p:txBody>
          <a:bodyPr wrap="none" fromWordArt="1">
            <a:prstTxWarp prst="textPlain">
              <a:avLst>
                <a:gd name="adj" fmla="val 50000"/>
              </a:avLst>
            </a:prstTxWarp>
          </a:bodyPr>
          <a:lstStyle/>
          <a:p>
            <a:pPr algn="ctr"/>
            <a:r>
              <a:rPr lang="en-US" sz="3600" b="1" kern="10" dirty="0" smtClean="0">
                <a:ln w="9525">
                  <a:solidFill>
                    <a:srgbClr val="FF0000"/>
                  </a:solidFill>
                  <a:round/>
                  <a:headEnd/>
                  <a:tailEnd/>
                </a:ln>
                <a:effectLst>
                  <a:prstShdw prst="shdw13" dist="12700" dir="10800000">
                    <a:srgbClr val="B2B2B2">
                      <a:alpha val="50000"/>
                    </a:srgbClr>
                  </a:prstShdw>
                </a:effectLst>
                <a:latin typeface="Arial"/>
                <a:cs typeface="Arial"/>
              </a:rPr>
              <a:t>TRƯỜNG TIỂU HỌC TRUNG LẬP HẠ </a:t>
            </a:r>
            <a:endParaRPr lang="en-US" sz="3600" b="1" kern="10" dirty="0">
              <a:ln w="9525">
                <a:solidFill>
                  <a:srgbClr val="FF0000"/>
                </a:solidFill>
                <a:round/>
                <a:headEnd/>
                <a:tailEnd/>
              </a:ln>
              <a:effectLst>
                <a:prstShdw prst="shdw13" dist="12700" dir="10800000">
                  <a:srgbClr val="B2B2B2">
                    <a:alpha val="50000"/>
                  </a:srgbClr>
                </a:prstShdw>
              </a:effectLst>
              <a:latin typeface="Arial"/>
              <a:cs typeface="Arial"/>
            </a:endParaRPr>
          </a:p>
        </p:txBody>
      </p:sp>
      <p:sp>
        <p:nvSpPr>
          <p:cNvPr id="17" name="Text Box 12"/>
          <p:cNvSpPr txBox="1">
            <a:spLocks noChangeArrowheads="1"/>
          </p:cNvSpPr>
          <p:nvPr/>
        </p:nvSpPr>
        <p:spPr bwMode="auto">
          <a:xfrm>
            <a:off x="4648200" y="6161965"/>
            <a:ext cx="5410200" cy="584775"/>
          </a:xfrm>
          <a:prstGeom prst="rect">
            <a:avLst/>
          </a:prstGeom>
          <a:noFill/>
          <a:ln w="9525">
            <a:noFill/>
            <a:miter lim="800000"/>
            <a:headEnd/>
            <a:tailEnd/>
          </a:ln>
        </p:spPr>
        <p:txBody>
          <a:bodyPr wrap="square">
            <a:spAutoFit/>
          </a:bodyPr>
          <a:lstStyle/>
          <a:p>
            <a:pPr algn="ctr">
              <a:spcBef>
                <a:spcPct val="50000"/>
              </a:spcBef>
            </a:pPr>
            <a:r>
              <a:rPr lang="en-US" sz="3200" b="1" u="sng" dirty="0" smtClean="0"/>
              <a:t>GV: </a:t>
            </a:r>
            <a:r>
              <a:rPr lang="en-US" sz="3200" b="1" u="sng" dirty="0" err="1" smtClean="0"/>
              <a:t>Nguyễn</a:t>
            </a:r>
            <a:r>
              <a:rPr lang="en-US" sz="3200" b="1" u="sng" dirty="0" smtClean="0"/>
              <a:t> </a:t>
            </a:r>
            <a:r>
              <a:rPr lang="en-US" sz="3200" b="1" u="sng" dirty="0" err="1" smtClean="0"/>
              <a:t>Thị</a:t>
            </a:r>
            <a:r>
              <a:rPr lang="en-US" sz="3200" b="1" u="sng" dirty="0" smtClean="0"/>
              <a:t> </a:t>
            </a:r>
            <a:r>
              <a:rPr lang="en-US" sz="3200" b="1" u="sng" dirty="0" err="1" smtClean="0"/>
              <a:t>Lệ</a:t>
            </a:r>
            <a:r>
              <a:rPr lang="en-US" sz="3200" b="1" u="sng" dirty="0" smtClean="0"/>
              <a:t> </a:t>
            </a:r>
            <a:r>
              <a:rPr lang="en-US" sz="3200" b="1" u="sng" dirty="0" err="1" smtClean="0"/>
              <a:t>Quyên</a:t>
            </a:r>
            <a:endParaRPr lang="en-US" sz="3200" b="1" dirty="0"/>
          </a:p>
        </p:txBody>
      </p:sp>
    </p:spTree>
  </p:cSld>
  <p:clrMapOvr>
    <a:masterClrMapping/>
  </p:clrMapOvr>
  <p:transition advClick="0">
    <p:sndAc>
      <p:stSnd>
        <p:snd r:embed="rId2" name="trafficjam.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strVal val="#ppt_w*0.70"/>
                                          </p:val>
                                        </p:tav>
                                        <p:tav tm="100000">
                                          <p:val>
                                            <p:strVal val="#ppt_w"/>
                                          </p:val>
                                        </p:tav>
                                      </p:tavLst>
                                    </p:anim>
                                    <p:anim calcmode="lin" valueType="num">
                                      <p:cBhvr>
                                        <p:cTn id="8" dur="500" fill="hold"/>
                                        <p:tgtEl>
                                          <p:spTgt spid="13"/>
                                        </p:tgtEl>
                                        <p:attrNameLst>
                                          <p:attrName>ppt_h</p:attrName>
                                        </p:attrNameLst>
                                      </p:cBhvr>
                                      <p:tavLst>
                                        <p:tav tm="0">
                                          <p:val>
                                            <p:strVal val="#ppt_h"/>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4"/>
                                        </p:tgtEl>
                                        <p:attrNameLst>
                                          <p:attrName>style.visibility</p:attrName>
                                        </p:attrNameLst>
                                      </p:cBhvr>
                                      <p:to>
                                        <p:strVal val="visible"/>
                                      </p:to>
                                    </p:set>
                                    <p:anim calcmode="lin" valueType="num">
                                      <p:cBhvr>
                                        <p:cTn id="14" dur="500" fill="hold"/>
                                        <p:tgtEl>
                                          <p:spTgt spid="14"/>
                                        </p:tgtEl>
                                        <p:attrNameLst>
                                          <p:attrName>ppt_w</p:attrName>
                                        </p:attrNameLst>
                                      </p:cBhvr>
                                      <p:tavLst>
                                        <p:tav tm="0">
                                          <p:val>
                                            <p:strVal val="#ppt_w*0.70"/>
                                          </p:val>
                                        </p:tav>
                                        <p:tav tm="100000">
                                          <p:val>
                                            <p:strVal val="#ppt_w"/>
                                          </p:val>
                                        </p:tav>
                                      </p:tavLst>
                                    </p:anim>
                                    <p:anim calcmode="lin" valueType="num">
                                      <p:cBhvr>
                                        <p:cTn id="15" dur="500" fill="hold"/>
                                        <p:tgtEl>
                                          <p:spTgt spid="14"/>
                                        </p:tgtEl>
                                        <p:attrNameLst>
                                          <p:attrName>ppt_h</p:attrName>
                                        </p:attrNameLst>
                                      </p:cBhvr>
                                      <p:tavLst>
                                        <p:tav tm="0">
                                          <p:val>
                                            <p:strVal val="#ppt_h"/>
                                          </p:val>
                                        </p:tav>
                                        <p:tav tm="100000">
                                          <p:val>
                                            <p:strVal val="#ppt_h"/>
                                          </p:val>
                                        </p:tav>
                                      </p:tavLst>
                                    </p:anim>
                                    <p:animEffect transition="in" filter="fade">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strVal val="#ppt_w*0.70"/>
                                          </p:val>
                                        </p:tav>
                                        <p:tav tm="100000">
                                          <p:val>
                                            <p:strVal val="#ppt_w"/>
                                          </p:val>
                                        </p:tav>
                                      </p:tavLst>
                                    </p:anim>
                                    <p:anim calcmode="lin" valueType="num">
                                      <p:cBhvr>
                                        <p:cTn id="22" dur="500" fill="hold"/>
                                        <p:tgtEl>
                                          <p:spTgt spid="16"/>
                                        </p:tgtEl>
                                        <p:attrNameLst>
                                          <p:attrName>ppt_h</p:attrName>
                                        </p:attrNameLst>
                                      </p:cBhvr>
                                      <p:tavLst>
                                        <p:tav tm="0">
                                          <p:val>
                                            <p:strVal val="#ppt_h"/>
                                          </p:val>
                                        </p:tav>
                                        <p:tav tm="100000">
                                          <p:val>
                                            <p:strVal val="#ppt_h"/>
                                          </p:val>
                                        </p:tav>
                                      </p:tavLst>
                                    </p:anim>
                                    <p:animEffect transition="in" filter="fade">
                                      <p:cBhvr>
                                        <p:cTn id="23"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524000" y="-42863"/>
            <a:ext cx="9144000" cy="6924676"/>
          </a:xfrm>
          <a:prstGeom prst="rect">
            <a:avLst/>
          </a:prstGeom>
          <a:solidFill>
            <a:schemeClr val="bg1"/>
          </a:solidFill>
          <a:ln w="9525">
            <a:solidFill>
              <a:srgbClr val="FF9900"/>
            </a:solidFill>
            <a:miter lim="800000"/>
            <a:headEnd/>
            <a:tailEnd/>
          </a:ln>
        </p:spPr>
        <p:txBody>
          <a:bodyPr anchor="ctr">
            <a:spAutoFit/>
          </a:bodyPr>
          <a:lstStyle/>
          <a:p>
            <a:r>
              <a:rPr lang="en-US" sz="3200" b="1"/>
              <a:t>                 </a:t>
            </a:r>
            <a:r>
              <a:rPr lang="en-US" sz="3200" b="1">
                <a:solidFill>
                  <a:srgbClr val="FF0000"/>
                </a:solidFill>
              </a:rPr>
              <a:t>Nhà môi trường 18 tuổi</a:t>
            </a:r>
          </a:p>
          <a:p>
            <a:r>
              <a:rPr lang="en-US" sz="3200" b="1"/>
              <a:t>Người dân hòn </a:t>
            </a:r>
            <a:r>
              <a:rPr lang="en-US" sz="3200" b="1" u="sng">
                <a:solidFill>
                  <a:srgbClr val="CC0000"/>
                </a:solidFill>
              </a:rPr>
              <a:t>đảo</a:t>
            </a:r>
            <a:r>
              <a:rPr lang="en-US" sz="3200" b="1"/>
              <a:t> Ha-oai rất tự </a:t>
            </a:r>
            <a:r>
              <a:rPr lang="en-US" sz="3200" b="1" u="sng">
                <a:solidFill>
                  <a:srgbClr val="CC0000"/>
                </a:solidFill>
              </a:rPr>
              <a:t>hào </a:t>
            </a:r>
            <a:r>
              <a:rPr lang="en-US" sz="3200" b="1"/>
              <a:t>về bãi biển Cu-a-loa vì vẻ đẹp mê hồn của thiên nhiên ở đây. Nhưng đã có một </a:t>
            </a:r>
            <a:r>
              <a:rPr lang="en-US" sz="3200" b="1" u="sng">
                <a:solidFill>
                  <a:srgbClr val="CC0000"/>
                </a:solidFill>
              </a:rPr>
              <a:t>dạo</a:t>
            </a:r>
            <a:r>
              <a:rPr lang="en-US" sz="3200" b="1"/>
              <a:t> , môi trường ven biển bị đe doạ trầm </a:t>
            </a:r>
            <a:r>
              <a:rPr lang="en-US" sz="3200" b="1" u="sng">
                <a:solidFill>
                  <a:srgbClr val="CC0000"/>
                </a:solidFill>
              </a:rPr>
              <a:t>trọng </a:t>
            </a:r>
            <a:r>
              <a:rPr lang="en-US" sz="3200" b="1"/>
              <a:t>do nguồn rác từ các </a:t>
            </a:r>
            <a:r>
              <a:rPr lang="en-US" sz="3200" b="1" u="sng">
                <a:solidFill>
                  <a:srgbClr val="CC0000"/>
                </a:solidFill>
              </a:rPr>
              <a:t>tàu</a:t>
            </a:r>
            <a:r>
              <a:rPr lang="en-US" sz="3200" b="1"/>
              <a:t> đánh cá, những vỉa san hô chết, cá, rùa bị mắc bẫy,…tấp </a:t>
            </a:r>
            <a:r>
              <a:rPr lang="en-US" sz="3200" b="1" u="sng">
                <a:solidFill>
                  <a:srgbClr val="CC0000"/>
                </a:solidFill>
              </a:rPr>
              <a:t>vào</a:t>
            </a:r>
            <a:r>
              <a:rPr lang="en-US" sz="3200" b="1"/>
              <a:t> bờ. </a:t>
            </a:r>
            <a:r>
              <a:rPr lang="en-US" sz="3200" b="1" u="sng">
                <a:solidFill>
                  <a:srgbClr val="CC0000"/>
                </a:solidFill>
              </a:rPr>
              <a:t>Trước </a:t>
            </a:r>
            <a:r>
              <a:rPr lang="en-US" sz="3200" b="1"/>
              <a:t>tình hình đó, một cô gái tên là Na-ka-mu-ra, 18 tuổi đã thành lập nhóm Hành động vì môi </a:t>
            </a:r>
            <a:r>
              <a:rPr lang="en-US" sz="3200" b="1" u="sng">
                <a:solidFill>
                  <a:srgbClr val="CC0000"/>
                </a:solidFill>
              </a:rPr>
              <a:t>trường</a:t>
            </a:r>
            <a:r>
              <a:rPr lang="en-US" sz="3200" b="1"/>
              <a:t> gồm 60 thành viên. Họ đã giăng những tấm lưới khổng lồ ngăn rác tấp        </a:t>
            </a:r>
            <a:r>
              <a:rPr lang="en-US" sz="3200" b="1" u="sng">
                <a:solidFill>
                  <a:srgbClr val="CC0000"/>
                </a:solidFill>
              </a:rPr>
              <a:t>vào </a:t>
            </a:r>
            <a:r>
              <a:rPr lang="en-US" sz="3200" b="1"/>
              <a:t>bờ. Tháng 3 năm 2000, chỉ trong 8 ngày nghỉ cuối tuần, 7 xe rác khổng lồ đã được </a:t>
            </a:r>
            <a:r>
              <a:rPr lang="en-US" sz="3200" b="1" u="sng">
                <a:solidFill>
                  <a:srgbClr val="CC0000"/>
                </a:solidFill>
              </a:rPr>
              <a:t>chở </a:t>
            </a:r>
            <a:r>
              <a:rPr lang="en-US" sz="3200" b="1"/>
              <a:t>đi,  </a:t>
            </a:r>
            <a:r>
              <a:rPr lang="en-US" sz="3200" b="1" u="sng">
                <a:solidFill>
                  <a:srgbClr val="CC0000"/>
                </a:solidFill>
              </a:rPr>
              <a:t>trả </a:t>
            </a:r>
            <a:r>
              <a:rPr lang="en-US" sz="3200" b="1"/>
              <a:t>   lại vẻ đẹp cho bãi biển.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1" y="1593850"/>
            <a:ext cx="355176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tabLst>
                <a:tab pos="5486400" algn="l"/>
              </a:tabLst>
            </a:pPr>
            <a:r>
              <a:rPr lang="en-US" sz="3200">
                <a:solidFill>
                  <a:srgbClr val="190CC6"/>
                </a:solidFill>
                <a:latin typeface="Times New Roman" pitchFamily="18" charset="0"/>
                <a:cs typeface="Times New Roman" pitchFamily="18" charset="0"/>
              </a:rPr>
              <a:t>- Luyện tập:</a:t>
            </a:r>
          </a:p>
        </p:txBody>
      </p:sp>
      <p:sp>
        <p:nvSpPr>
          <p:cNvPr id="16" name="Rectangle 15"/>
          <p:cNvSpPr>
            <a:spLocks noChangeArrowheads="1"/>
          </p:cNvSpPr>
          <p:nvPr/>
        </p:nvSpPr>
        <p:spPr bwMode="auto">
          <a:xfrm>
            <a:off x="101600" y="2219326"/>
            <a:ext cx="119888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5486400" algn="l"/>
              </a:tabLst>
            </a:pPr>
            <a:r>
              <a:rPr lang="en-US" sz="3200">
                <a:solidFill>
                  <a:srgbClr val="FF0000"/>
                </a:solidFill>
                <a:latin typeface="Times New Roman" pitchFamily="18" charset="0"/>
                <a:cs typeface="Times New Roman" pitchFamily="18" charset="0"/>
              </a:rPr>
              <a:t>Bài 2) Tìm những tiếng có nghĩa:</a:t>
            </a:r>
          </a:p>
          <a:p>
            <a:pPr>
              <a:tabLst>
                <a:tab pos="5486400" algn="l"/>
              </a:tabLst>
            </a:pPr>
            <a:r>
              <a:rPr lang="en-US" sz="3200">
                <a:solidFill>
                  <a:srgbClr val="190CC6"/>
                </a:solidFill>
                <a:latin typeface="Times New Roman" pitchFamily="18" charset="0"/>
                <a:cs typeface="Times New Roman" pitchFamily="18" charset="0"/>
              </a:rPr>
              <a:t>       a) Chỉ khác nhau ở âm </a:t>
            </a:r>
            <a:r>
              <a:rPr lang="vi-VN" sz="3200">
                <a:solidFill>
                  <a:srgbClr val="190CC6"/>
                </a:solidFill>
                <a:latin typeface="Times New Roman" pitchFamily="18" charset="0"/>
                <a:cs typeface="Times New Roman" pitchFamily="18" charset="0"/>
              </a:rPr>
              <a:t>đ</a:t>
            </a:r>
            <a:r>
              <a:rPr lang="en-US" sz="3200">
                <a:solidFill>
                  <a:srgbClr val="190CC6"/>
                </a:solidFill>
                <a:latin typeface="Times New Roman" pitchFamily="18" charset="0"/>
                <a:cs typeface="Times New Roman" pitchFamily="18" charset="0"/>
              </a:rPr>
              <a:t>ầu</a:t>
            </a:r>
            <a:r>
              <a:rPr lang="en-US" sz="3200">
                <a:solidFill>
                  <a:srgbClr val="FF0000"/>
                </a:solidFill>
                <a:latin typeface="Times New Roman" pitchFamily="18" charset="0"/>
                <a:cs typeface="Times New Roman" pitchFamily="18" charset="0"/>
              </a:rPr>
              <a:t> </a:t>
            </a:r>
            <a:r>
              <a:rPr lang="en-US" sz="3200" i="1">
                <a:solidFill>
                  <a:srgbClr val="FF0000"/>
                </a:solidFill>
                <a:latin typeface="Times New Roman" pitchFamily="18" charset="0"/>
                <a:cs typeface="Times New Roman" pitchFamily="18" charset="0"/>
              </a:rPr>
              <a:t>tr</a:t>
            </a:r>
            <a:r>
              <a:rPr lang="en-US" sz="3200">
                <a:solidFill>
                  <a:srgbClr val="FF0000"/>
                </a:solidFill>
                <a:latin typeface="Times New Roman" pitchFamily="18" charset="0"/>
                <a:cs typeface="Times New Roman" pitchFamily="18" charset="0"/>
              </a:rPr>
              <a:t> </a:t>
            </a:r>
            <a:r>
              <a:rPr lang="en-US" sz="3200">
                <a:solidFill>
                  <a:srgbClr val="190CC6"/>
                </a:solidFill>
                <a:latin typeface="Times New Roman" pitchFamily="18" charset="0"/>
                <a:cs typeface="Times New Roman" pitchFamily="18" charset="0"/>
              </a:rPr>
              <a:t>hay </a:t>
            </a:r>
            <a:r>
              <a:rPr lang="en-US" sz="3200" i="1">
                <a:solidFill>
                  <a:srgbClr val="FF0000"/>
                </a:solidFill>
                <a:latin typeface="Times New Roman" pitchFamily="18" charset="0"/>
                <a:cs typeface="Times New Roman" pitchFamily="18" charset="0"/>
              </a:rPr>
              <a:t>ch</a:t>
            </a:r>
          </a:p>
          <a:p>
            <a:pPr>
              <a:tabLst>
                <a:tab pos="5486400" algn="l"/>
              </a:tabLst>
            </a:pPr>
            <a:r>
              <a:rPr lang="en-US" sz="3200" i="1">
                <a:latin typeface="Times New Roman" pitchFamily="18" charset="0"/>
                <a:cs typeface="Times New Roman" pitchFamily="18" charset="0"/>
              </a:rPr>
              <a:t>           </a:t>
            </a:r>
            <a:r>
              <a:rPr lang="en-US" sz="3200">
                <a:solidFill>
                  <a:srgbClr val="FF0000"/>
                </a:solidFill>
                <a:latin typeface="Times New Roman" pitchFamily="18" charset="0"/>
                <a:cs typeface="Times New Roman" pitchFamily="18" charset="0"/>
              </a:rPr>
              <a:t>M : </a:t>
            </a:r>
            <a:r>
              <a:rPr lang="en-US" sz="3200">
                <a:solidFill>
                  <a:srgbClr val="190CC6"/>
                </a:solidFill>
                <a:latin typeface="Times New Roman" pitchFamily="18" charset="0"/>
                <a:cs typeface="Times New Roman" pitchFamily="18" charset="0"/>
              </a:rPr>
              <a:t>trao</a:t>
            </a:r>
            <a:r>
              <a:rPr lang="en-US" sz="3200">
                <a:latin typeface="Times New Roman" pitchFamily="18" charset="0"/>
                <a:cs typeface="Times New Roman" pitchFamily="18" charset="0"/>
              </a:rPr>
              <a:t> </a:t>
            </a:r>
            <a:r>
              <a:rPr lang="en-US" sz="3200">
                <a:solidFill>
                  <a:srgbClr val="FF0000"/>
                </a:solidFill>
                <a:latin typeface="Times New Roman" pitchFamily="18" charset="0"/>
                <a:cs typeface="Times New Roman" pitchFamily="18" charset="0"/>
              </a:rPr>
              <a:t>(trao </a:t>
            </a:r>
            <a:r>
              <a:rPr lang="vi-VN" sz="3200">
                <a:solidFill>
                  <a:srgbClr val="FF0000"/>
                </a:solidFill>
                <a:latin typeface="Times New Roman" pitchFamily="18" charset="0"/>
                <a:cs typeface="Times New Roman" pitchFamily="18" charset="0"/>
              </a:rPr>
              <a:t>đ</a:t>
            </a:r>
            <a:r>
              <a:rPr lang="en-US" sz="3200">
                <a:solidFill>
                  <a:srgbClr val="FF0000"/>
                </a:solidFill>
                <a:latin typeface="Times New Roman" pitchFamily="18" charset="0"/>
                <a:cs typeface="Times New Roman" pitchFamily="18" charset="0"/>
              </a:rPr>
              <a:t>ổi) </a:t>
            </a:r>
            <a:r>
              <a:rPr lang="en-US" sz="3200">
                <a:solidFill>
                  <a:srgbClr val="190CC6"/>
                </a:solidFill>
                <a:latin typeface="Times New Roman" pitchFamily="18" charset="0"/>
                <a:cs typeface="Times New Roman" pitchFamily="18" charset="0"/>
              </a:rPr>
              <a:t>- chao </a:t>
            </a:r>
            <a:r>
              <a:rPr lang="en-US" sz="3200">
                <a:solidFill>
                  <a:srgbClr val="FF0000"/>
                </a:solidFill>
                <a:latin typeface="Times New Roman" pitchFamily="18" charset="0"/>
                <a:cs typeface="Times New Roman" pitchFamily="18" charset="0"/>
              </a:rPr>
              <a:t>(chao luyện)</a:t>
            </a:r>
          </a:p>
          <a:p>
            <a:pPr>
              <a:buFontTx/>
              <a:buChar char="-"/>
              <a:tabLst>
                <a:tab pos="5486400" algn="l"/>
              </a:tabLst>
            </a:pPr>
            <a:r>
              <a:rPr lang="en-US" sz="3200" i="1">
                <a:solidFill>
                  <a:srgbClr val="190CC6"/>
                </a:solidFill>
                <a:latin typeface="Times New Roman" pitchFamily="18" charset="0"/>
                <a:cs typeface="Times New Roman" pitchFamily="18" charset="0"/>
              </a:rPr>
              <a:t> Trao </a:t>
            </a:r>
            <a:r>
              <a:rPr lang="vi-VN" sz="3200" i="1">
                <a:solidFill>
                  <a:srgbClr val="190CC6"/>
                </a:solidFill>
                <a:latin typeface="Times New Roman" pitchFamily="18" charset="0"/>
                <a:cs typeface="Times New Roman" pitchFamily="18" charset="0"/>
              </a:rPr>
              <a:t>đ</a:t>
            </a:r>
            <a:r>
              <a:rPr lang="en-US" sz="3200" i="1">
                <a:solidFill>
                  <a:srgbClr val="190CC6"/>
                </a:solidFill>
                <a:latin typeface="Times New Roman" pitchFamily="18" charset="0"/>
                <a:cs typeface="Times New Roman" pitchFamily="18" charset="0"/>
              </a:rPr>
              <a:t>ổi </a:t>
            </a:r>
            <a:r>
              <a:rPr lang="en-US" sz="3200" i="1">
                <a:solidFill>
                  <a:srgbClr val="FF0000"/>
                </a:solidFill>
                <a:latin typeface="Times New Roman" pitchFamily="18" charset="0"/>
                <a:cs typeface="Times New Roman" pitchFamily="18" charset="0"/>
              </a:rPr>
              <a:t>/</a:t>
            </a:r>
            <a:r>
              <a:rPr lang="en-US" sz="3200" i="1">
                <a:solidFill>
                  <a:srgbClr val="190CC6"/>
                </a:solidFill>
                <a:latin typeface="Times New Roman" pitchFamily="18" charset="0"/>
                <a:cs typeface="Times New Roman" pitchFamily="18" charset="0"/>
              </a:rPr>
              <a:t> chao liệng ; trắc trở </a:t>
            </a:r>
            <a:r>
              <a:rPr lang="en-US" sz="3200" i="1">
                <a:solidFill>
                  <a:srgbClr val="FF0000"/>
                </a:solidFill>
                <a:latin typeface="Times New Roman" pitchFamily="18" charset="0"/>
                <a:cs typeface="Times New Roman" pitchFamily="18" charset="0"/>
              </a:rPr>
              <a:t>/ </a:t>
            </a:r>
            <a:r>
              <a:rPr lang="en-US" sz="3200" i="1">
                <a:solidFill>
                  <a:srgbClr val="190CC6"/>
                </a:solidFill>
                <a:latin typeface="Times New Roman" pitchFamily="18" charset="0"/>
                <a:cs typeface="Times New Roman" pitchFamily="18" charset="0"/>
              </a:rPr>
              <a:t>chắc chắn</a:t>
            </a:r>
          </a:p>
          <a:p>
            <a:pPr>
              <a:buFontTx/>
              <a:buChar char="-"/>
              <a:tabLst>
                <a:tab pos="5486400" algn="l"/>
              </a:tabLst>
            </a:pPr>
            <a:r>
              <a:rPr lang="en-US" sz="3200" i="1">
                <a:solidFill>
                  <a:srgbClr val="190CC6"/>
                </a:solidFill>
                <a:latin typeface="Times New Roman" pitchFamily="18" charset="0"/>
                <a:cs typeface="Times New Roman" pitchFamily="18" charset="0"/>
              </a:rPr>
              <a:t> trung thành </a:t>
            </a:r>
            <a:r>
              <a:rPr lang="en-US" sz="3200" i="1">
                <a:solidFill>
                  <a:srgbClr val="FF0000"/>
                </a:solidFill>
                <a:latin typeface="Times New Roman" pitchFamily="18" charset="0"/>
                <a:cs typeface="Times New Roman" pitchFamily="18" charset="0"/>
              </a:rPr>
              <a:t>/</a:t>
            </a:r>
            <a:r>
              <a:rPr lang="en-US" sz="3200" i="1">
                <a:solidFill>
                  <a:srgbClr val="190CC6"/>
                </a:solidFill>
                <a:latin typeface="Times New Roman" pitchFamily="18" charset="0"/>
                <a:cs typeface="Times New Roman" pitchFamily="18" charset="0"/>
              </a:rPr>
              <a:t> chung thủy ; tru tréo </a:t>
            </a:r>
            <a:r>
              <a:rPr lang="en-US" sz="3200" i="1">
                <a:solidFill>
                  <a:srgbClr val="FF0000"/>
                </a:solidFill>
                <a:latin typeface="Times New Roman" pitchFamily="18" charset="0"/>
                <a:cs typeface="Times New Roman" pitchFamily="18" charset="0"/>
              </a:rPr>
              <a:t>/</a:t>
            </a:r>
            <a:r>
              <a:rPr lang="en-US" sz="3200" i="1">
                <a:solidFill>
                  <a:srgbClr val="190CC6"/>
                </a:solidFill>
                <a:latin typeface="Times New Roman" pitchFamily="18" charset="0"/>
                <a:cs typeface="Times New Roman" pitchFamily="18" charset="0"/>
              </a:rPr>
              <a:t> chu toàn </a:t>
            </a:r>
          </a:p>
          <a:p>
            <a:pPr>
              <a:buFontTx/>
              <a:buChar char="-"/>
              <a:tabLst>
                <a:tab pos="5486400" algn="l"/>
              </a:tabLst>
            </a:pPr>
            <a:r>
              <a:rPr lang="en-US" sz="3200" i="1">
                <a:solidFill>
                  <a:srgbClr val="190CC6"/>
                </a:solidFill>
                <a:latin typeface="Times New Roman" pitchFamily="18" charset="0"/>
                <a:cs typeface="Times New Roman" pitchFamily="18" charset="0"/>
              </a:rPr>
              <a:t> trong trắng</a:t>
            </a:r>
            <a:r>
              <a:rPr lang="en-US" sz="3200" i="1">
                <a:solidFill>
                  <a:srgbClr val="FF0000"/>
                </a:solidFill>
                <a:latin typeface="Times New Roman" pitchFamily="18" charset="0"/>
                <a:cs typeface="Times New Roman" pitchFamily="18" charset="0"/>
              </a:rPr>
              <a:t> / </a:t>
            </a:r>
            <a:r>
              <a:rPr lang="en-US" sz="3200" i="1">
                <a:solidFill>
                  <a:srgbClr val="190CC6"/>
                </a:solidFill>
                <a:latin typeface="Times New Roman" pitchFamily="18" charset="0"/>
                <a:cs typeface="Times New Roman" pitchFamily="18" charset="0"/>
              </a:rPr>
              <a:t>chong chóng ; trinh bạch </a:t>
            </a:r>
            <a:r>
              <a:rPr lang="en-US" sz="3200" i="1">
                <a:solidFill>
                  <a:srgbClr val="FF0000"/>
                </a:solidFill>
                <a:latin typeface="Times New Roman" pitchFamily="18" charset="0"/>
                <a:cs typeface="Times New Roman" pitchFamily="18" charset="0"/>
              </a:rPr>
              <a:t>/ </a:t>
            </a:r>
            <a:r>
              <a:rPr lang="en-US" sz="3200" i="1">
                <a:solidFill>
                  <a:srgbClr val="190CC6"/>
                </a:solidFill>
                <a:latin typeface="Times New Roman" pitchFamily="18" charset="0"/>
                <a:cs typeface="Times New Roman" pitchFamily="18" charset="0"/>
              </a:rPr>
              <a:t>chinh chiến </a:t>
            </a:r>
          </a:p>
          <a:p>
            <a:pPr>
              <a:buFontTx/>
              <a:buChar char="-"/>
              <a:tabLst>
                <a:tab pos="5486400" algn="l"/>
              </a:tabLst>
            </a:pPr>
            <a:r>
              <a:rPr lang="en-US" sz="3200" i="1">
                <a:solidFill>
                  <a:srgbClr val="190CC6"/>
                </a:solidFill>
                <a:latin typeface="Times New Roman" pitchFamily="18" charset="0"/>
                <a:cs typeface="Times New Roman" pitchFamily="18" charset="0"/>
              </a:rPr>
              <a:t> trìu mến</a:t>
            </a:r>
            <a:r>
              <a:rPr lang="en-US" sz="3200" i="1">
                <a:solidFill>
                  <a:srgbClr val="FF0000"/>
                </a:solidFill>
                <a:latin typeface="Times New Roman" pitchFamily="18" charset="0"/>
                <a:cs typeface="Times New Roman" pitchFamily="18" charset="0"/>
              </a:rPr>
              <a:t> / </a:t>
            </a:r>
            <a:r>
              <a:rPr lang="en-US" sz="3200" i="1">
                <a:solidFill>
                  <a:srgbClr val="190CC6"/>
                </a:solidFill>
                <a:latin typeface="Times New Roman" pitchFamily="18" charset="0"/>
                <a:cs typeface="Times New Roman" pitchFamily="18" charset="0"/>
              </a:rPr>
              <a:t>chìu chuộng ; tr</a:t>
            </a:r>
            <a:r>
              <a:rPr lang="vi-VN" sz="3200" i="1">
                <a:solidFill>
                  <a:srgbClr val="190CC6"/>
                </a:solidFill>
                <a:latin typeface="Times New Roman" pitchFamily="18" charset="0"/>
                <a:cs typeface="Times New Roman" pitchFamily="18" charset="0"/>
              </a:rPr>
              <a:t>ư</a:t>
            </a:r>
            <a:r>
              <a:rPr lang="en-US" sz="3200" i="1">
                <a:solidFill>
                  <a:srgbClr val="190CC6"/>
                </a:solidFill>
                <a:latin typeface="Times New Roman" pitchFamily="18" charset="0"/>
                <a:cs typeface="Times New Roman" pitchFamily="18" charset="0"/>
              </a:rPr>
              <a:t>ng bày</a:t>
            </a:r>
            <a:r>
              <a:rPr lang="en-US" sz="3200" i="1">
                <a:solidFill>
                  <a:srgbClr val="FF0000"/>
                </a:solidFill>
                <a:latin typeface="Times New Roman" pitchFamily="18" charset="0"/>
                <a:cs typeface="Times New Roman" pitchFamily="18" charset="0"/>
              </a:rPr>
              <a:t> / </a:t>
            </a:r>
            <a:r>
              <a:rPr lang="en-US" sz="3200" i="1">
                <a:solidFill>
                  <a:srgbClr val="190CC6"/>
                </a:solidFill>
                <a:latin typeface="Times New Roman" pitchFamily="18" charset="0"/>
                <a:cs typeface="Times New Roman" pitchFamily="18" charset="0"/>
              </a:rPr>
              <a:t>ch</a:t>
            </a:r>
            <a:r>
              <a:rPr lang="vi-VN" sz="3200" i="1">
                <a:solidFill>
                  <a:srgbClr val="190CC6"/>
                </a:solidFill>
                <a:latin typeface="Times New Roman" pitchFamily="18" charset="0"/>
                <a:cs typeface="Times New Roman" pitchFamily="18" charset="0"/>
              </a:rPr>
              <a:t>ư</a:t>
            </a:r>
            <a:r>
              <a:rPr lang="en-US" sz="3200" i="1">
                <a:solidFill>
                  <a:srgbClr val="190CC6"/>
                </a:solidFill>
                <a:latin typeface="Times New Roman" pitchFamily="18" charset="0"/>
                <a:cs typeface="Times New Roman" pitchFamily="18" charset="0"/>
              </a:rPr>
              <a:t>ng hửng </a:t>
            </a:r>
          </a:p>
          <a:p>
            <a:pPr>
              <a:buFontTx/>
              <a:buChar char="-"/>
              <a:tabLst>
                <a:tab pos="5486400" algn="l"/>
              </a:tabLst>
            </a:pPr>
            <a:r>
              <a:rPr lang="en-US" sz="3200" i="1">
                <a:solidFill>
                  <a:srgbClr val="190CC6"/>
                </a:solidFill>
                <a:latin typeface="Times New Roman" pitchFamily="18" charset="0"/>
                <a:cs typeface="Times New Roman" pitchFamily="18" charset="0"/>
              </a:rPr>
              <a:t> trừng phạt </a:t>
            </a:r>
            <a:r>
              <a:rPr lang="en-US" sz="3200" i="1">
                <a:solidFill>
                  <a:srgbClr val="FF0000"/>
                </a:solidFill>
                <a:latin typeface="Times New Roman" pitchFamily="18" charset="0"/>
                <a:cs typeface="Times New Roman" pitchFamily="18" charset="0"/>
              </a:rPr>
              <a:t>/</a:t>
            </a:r>
            <a:r>
              <a:rPr lang="en-US" sz="3200" i="1">
                <a:solidFill>
                  <a:srgbClr val="190CC6"/>
                </a:solidFill>
                <a:latin typeface="Times New Roman" pitchFamily="18" charset="0"/>
                <a:cs typeface="Times New Roman" pitchFamily="18" charset="0"/>
              </a:rPr>
              <a:t> chừng mực ; truyền </a:t>
            </a:r>
            <a:r>
              <a:rPr lang="vi-VN" sz="3200" i="1">
                <a:solidFill>
                  <a:srgbClr val="190CC6"/>
                </a:solidFill>
                <a:latin typeface="Times New Roman" pitchFamily="18" charset="0"/>
                <a:cs typeface="Times New Roman" pitchFamily="18" charset="0"/>
              </a:rPr>
              <a:t>đ</a:t>
            </a:r>
            <a:r>
              <a:rPr lang="en-US" sz="3200" i="1">
                <a:solidFill>
                  <a:srgbClr val="190CC6"/>
                </a:solidFill>
                <a:latin typeface="Times New Roman" pitchFamily="18" charset="0"/>
                <a:cs typeface="Times New Roman" pitchFamily="18" charset="0"/>
              </a:rPr>
              <a:t>ạt </a:t>
            </a:r>
            <a:r>
              <a:rPr lang="en-US" sz="3200" i="1">
                <a:solidFill>
                  <a:srgbClr val="FF0000"/>
                </a:solidFill>
                <a:latin typeface="Times New Roman" pitchFamily="18" charset="0"/>
                <a:cs typeface="Times New Roman" pitchFamily="18" charset="0"/>
              </a:rPr>
              <a:t>/</a:t>
            </a:r>
            <a:r>
              <a:rPr lang="en-US" sz="3200" i="1">
                <a:solidFill>
                  <a:srgbClr val="190CC6"/>
                </a:solidFill>
                <a:latin typeface="Times New Roman" pitchFamily="18" charset="0"/>
                <a:cs typeface="Times New Roman" pitchFamily="18" charset="0"/>
              </a:rPr>
              <a:t> dây</a:t>
            </a:r>
            <a:endParaRPr lang="en-US" sz="3200">
              <a:solidFill>
                <a:srgbClr val="190CC6"/>
              </a:solidFill>
              <a:latin typeface="Times New Roman" pitchFamily="18" charset="0"/>
              <a:cs typeface="Times New Roman" pitchFamily="18" charset="0"/>
            </a:endParaRPr>
          </a:p>
        </p:txBody>
      </p:sp>
      <p:grpSp>
        <p:nvGrpSpPr>
          <p:cNvPr id="2" name="Group 16"/>
          <p:cNvGrpSpPr>
            <a:grpSpLocks/>
          </p:cNvGrpSpPr>
          <p:nvPr/>
        </p:nvGrpSpPr>
        <p:grpSpPr bwMode="auto">
          <a:xfrm>
            <a:off x="9245600" y="1501746"/>
            <a:ext cx="2743200" cy="1227594"/>
            <a:chOff x="1632" y="2016"/>
            <a:chExt cx="2277" cy="1987"/>
          </a:xfrm>
          <a:noFill/>
        </p:grpSpPr>
        <p:pic>
          <p:nvPicPr>
            <p:cNvPr id="12" name="Picture 17" descr="Book-03"/>
            <p:cNvPicPr>
              <a:picLocks noChangeAspect="1" noChangeArrowheads="1" noCrop="1"/>
            </p:cNvPicPr>
            <p:nvPr/>
          </p:nvPicPr>
          <p:blipFill>
            <a:blip r:embed="rId2">
              <a:extLst/>
            </a:blip>
            <a:srcRect/>
            <a:stretch>
              <a:fillRect/>
            </a:stretch>
          </p:blipFill>
          <p:spPr bwMode="auto">
            <a:xfrm>
              <a:off x="1632" y="2016"/>
              <a:ext cx="2277" cy="1987"/>
            </a:xfrm>
            <a:prstGeom prst="rect">
              <a:avLst/>
            </a:prstGeom>
            <a:grpFill/>
            <a:ln>
              <a:noFill/>
            </a:ln>
            <a:extLst/>
          </p:spPr>
        </p:pic>
        <p:sp>
          <p:nvSpPr>
            <p:cNvPr id="13" name="Text Box 18"/>
            <p:cNvSpPr txBox="1">
              <a:spLocks noChangeArrowheads="1"/>
            </p:cNvSpPr>
            <p:nvPr/>
          </p:nvSpPr>
          <p:spPr bwMode="auto">
            <a:xfrm>
              <a:off x="2075" y="2789"/>
              <a:ext cx="998" cy="847"/>
            </a:xfrm>
            <a:prstGeom prst="rect">
              <a:avLst/>
            </a:prstGeom>
            <a:grpFill/>
            <a:ln>
              <a:noFill/>
            </a:ln>
            <a:effectLst/>
            <a:extLst/>
          </p:spPr>
          <p:txBody>
            <a:bodyPr wrap="none">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eaLnBrk="1" hangingPunct="1">
                <a:defRPr/>
              </a:pPr>
              <a:r>
                <a:rPr lang="en-US" altLang="vi-VN" sz="2800" smtClean="0">
                  <a:solidFill>
                    <a:srgbClr val="190CC6"/>
                  </a:solidFill>
                  <a:latin typeface="Times New Roman" pitchFamily="18" charset="0"/>
                </a:rPr>
                <a:t>S / 145</a:t>
              </a:r>
            </a:p>
          </p:txBody>
        </p:sp>
      </p:grpSp>
      <p:sp>
        <p:nvSpPr>
          <p:cNvPr id="10245" name="Rectangle 20"/>
          <p:cNvSpPr>
            <a:spLocks noChangeArrowheads="1"/>
          </p:cNvSpPr>
          <p:nvPr/>
        </p:nvSpPr>
        <p:spPr bwMode="auto">
          <a:xfrm>
            <a:off x="0" y="0"/>
            <a:ext cx="12192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buFont typeface="Arial" charset="0"/>
              <a:buNone/>
            </a:pPr>
            <a:endParaRPr lang="vi-VN"/>
          </a:p>
        </p:txBody>
      </p:sp>
    </p:spTree>
    <p:extLst>
      <p:ext uri="{BB962C8B-B14F-4D97-AF65-F5344CB8AC3E}">
        <p14:creationId xmlns:p14="http://schemas.microsoft.com/office/powerpoint/2010/main" val="406311780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1000"/>
                                        <p:tgtEl>
                                          <p:spTgt spid="15">
                                            <p:txEl>
                                              <p:pRg st="0" end="0"/>
                                            </p:txEl>
                                          </p:spTgt>
                                        </p:tgtEl>
                                      </p:cBhvr>
                                    </p:animEffect>
                                    <p:anim calcmode="lin" valueType="num">
                                      <p:cBhvr>
                                        <p:cTn id="8" dur="10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5">
                                            <p:txEl>
                                              <p:pRg st="0" end="0"/>
                                            </p:txEl>
                                          </p:spTgt>
                                        </p:tgtEl>
                                        <p:attrNameLst>
                                          <p:attrName>ppt_y</p:attrName>
                                        </p:attrNameLst>
                                      </p:cBhvr>
                                      <p:tavLst>
                                        <p:tav tm="0">
                                          <p:val>
                                            <p:strVal val="#ppt_y+.1"/>
                                          </p:val>
                                        </p:tav>
                                        <p:tav tm="100000">
                                          <p:val>
                                            <p:strVal val="#ppt_y"/>
                                          </p:val>
                                        </p:tav>
                                      </p:tavLst>
                                    </p:anim>
                                  </p:childTnLst>
                                </p:cTn>
                              </p:par>
                              <p:par>
                                <p:cTn id="10" presetID="51"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770" decel="100000"/>
                                        <p:tgtEl>
                                          <p:spTgt spid="2"/>
                                        </p:tgtEl>
                                      </p:cBhvr>
                                    </p:animEffect>
                                    <p:animScale>
                                      <p:cBhvr>
                                        <p:cTn id="13" dur="770" decel="100000"/>
                                        <p:tgtEl>
                                          <p:spTgt spid="2"/>
                                        </p:tgtEl>
                                      </p:cBhvr>
                                      <p:from x="10000" y="10000"/>
                                      <p:to x="200000" y="450000"/>
                                    </p:animScale>
                                    <p:animScale>
                                      <p:cBhvr>
                                        <p:cTn id="14" dur="1230" accel="100000" fill="hold">
                                          <p:stCondLst>
                                            <p:cond delay="770"/>
                                          </p:stCondLst>
                                        </p:cTn>
                                        <p:tgtEl>
                                          <p:spTgt spid="2"/>
                                        </p:tgtEl>
                                      </p:cBhvr>
                                      <p:from x="200000" y="450000"/>
                                      <p:to x="100000" y="100000"/>
                                    </p:animScale>
                                    <p:set>
                                      <p:cBhvr>
                                        <p:cTn id="15" dur="770" fill="hold"/>
                                        <p:tgtEl>
                                          <p:spTgt spid="2"/>
                                        </p:tgtEl>
                                        <p:attrNameLst>
                                          <p:attrName>ppt_x</p:attrName>
                                        </p:attrNameLst>
                                      </p:cBhvr>
                                      <p:to>
                                        <p:strVal val="(0.5)"/>
                                      </p:to>
                                    </p:set>
                                    <p:anim from="(0.5)" to="(#ppt_x)" calcmode="lin" valueType="num">
                                      <p:cBhvr>
                                        <p:cTn id="16" dur="1230" accel="100000" fill="hold">
                                          <p:stCondLst>
                                            <p:cond delay="770"/>
                                          </p:stCondLst>
                                        </p:cTn>
                                        <p:tgtEl>
                                          <p:spTgt spid="2"/>
                                        </p:tgtEl>
                                        <p:attrNameLst>
                                          <p:attrName>ppt_x</p:attrName>
                                        </p:attrNameLst>
                                      </p:cBhvr>
                                    </p:anim>
                                    <p:set>
                                      <p:cBhvr>
                                        <p:cTn id="17" dur="770" fill="hold"/>
                                        <p:tgtEl>
                                          <p:spTgt spid="2"/>
                                        </p:tgtEl>
                                        <p:attrNameLst>
                                          <p:attrName>ppt_y</p:attrName>
                                        </p:attrNameLst>
                                      </p:cBhvr>
                                      <p:to>
                                        <p:strVal val="(#ppt_y+0.4)"/>
                                      </p:to>
                                    </p:set>
                                    <p:anim from="(#ppt_y+0.4)" to="(#ppt_y)" calcmode="lin" valueType="num">
                                      <p:cBhvr>
                                        <p:cTn id="18" dur="1230" accel="100000" fill="hold">
                                          <p:stCondLst>
                                            <p:cond delay="770"/>
                                          </p:stCondLst>
                                        </p:cTn>
                                        <p:tgtEl>
                                          <p:spTgt spid="2"/>
                                        </p:tgtEl>
                                        <p:attrNameLst>
                                          <p:attrName>ppt_y</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2" presetClass="entr" presetSubtype="0" fill="hold" nodeType="clickEffect">
                                  <p:stCondLst>
                                    <p:cond delay="0"/>
                                  </p:stCondLst>
                                  <p:childTnLst>
                                    <p:set>
                                      <p:cBhvr>
                                        <p:cTn id="22" dur="1" fill="hold">
                                          <p:stCondLst>
                                            <p:cond delay="0"/>
                                          </p:stCondLst>
                                        </p:cTn>
                                        <p:tgtEl>
                                          <p:spTgt spid="16">
                                            <p:txEl>
                                              <p:pRg st="0" end="0"/>
                                            </p:txEl>
                                          </p:spTgt>
                                        </p:tgtEl>
                                        <p:attrNameLst>
                                          <p:attrName>style.visibility</p:attrName>
                                        </p:attrNameLst>
                                      </p:cBhvr>
                                      <p:to>
                                        <p:strVal val="visible"/>
                                      </p:to>
                                    </p:set>
                                    <p:animEffect transition="in" filter="fade">
                                      <p:cBhvr>
                                        <p:cTn id="23" dur="1000"/>
                                        <p:tgtEl>
                                          <p:spTgt spid="16">
                                            <p:txEl>
                                              <p:pRg st="0" end="0"/>
                                            </p:txEl>
                                          </p:spTgt>
                                        </p:tgtEl>
                                      </p:cBhvr>
                                    </p:animEffect>
                                    <p:anim calcmode="lin" valueType="num">
                                      <p:cBhvr>
                                        <p:cTn id="2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2" presetClass="entr" presetSubtype="0" fill="hold" nodeType="clickEffect">
                                  <p:stCondLst>
                                    <p:cond delay="0"/>
                                  </p:stCondLst>
                                  <p:childTnLst>
                                    <p:set>
                                      <p:cBhvr>
                                        <p:cTn id="29" dur="1" fill="hold">
                                          <p:stCondLst>
                                            <p:cond delay="0"/>
                                          </p:stCondLst>
                                        </p:cTn>
                                        <p:tgtEl>
                                          <p:spTgt spid="16">
                                            <p:txEl>
                                              <p:pRg st="1" end="1"/>
                                            </p:txEl>
                                          </p:spTgt>
                                        </p:tgtEl>
                                        <p:attrNameLst>
                                          <p:attrName>style.visibility</p:attrName>
                                        </p:attrNameLst>
                                      </p:cBhvr>
                                      <p:to>
                                        <p:strVal val="visible"/>
                                      </p:to>
                                    </p:set>
                                    <p:animEffect transition="in" filter="fade">
                                      <p:cBhvr>
                                        <p:cTn id="30" dur="1000"/>
                                        <p:tgtEl>
                                          <p:spTgt spid="16">
                                            <p:txEl>
                                              <p:pRg st="1" end="1"/>
                                            </p:txEl>
                                          </p:spTgt>
                                        </p:tgtEl>
                                      </p:cBhvr>
                                    </p:animEffect>
                                    <p:anim calcmode="lin" valueType="num">
                                      <p:cBhvr>
                                        <p:cTn id="31"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2" presetClass="entr" presetSubtype="0" fill="hold" nodeType="clickEffect">
                                  <p:stCondLst>
                                    <p:cond delay="0"/>
                                  </p:stCondLst>
                                  <p:childTnLst>
                                    <p:set>
                                      <p:cBhvr>
                                        <p:cTn id="36" dur="1" fill="hold">
                                          <p:stCondLst>
                                            <p:cond delay="0"/>
                                          </p:stCondLst>
                                        </p:cTn>
                                        <p:tgtEl>
                                          <p:spTgt spid="16">
                                            <p:txEl>
                                              <p:pRg st="2" end="2"/>
                                            </p:txEl>
                                          </p:spTgt>
                                        </p:tgtEl>
                                        <p:attrNameLst>
                                          <p:attrName>style.visibility</p:attrName>
                                        </p:attrNameLst>
                                      </p:cBhvr>
                                      <p:to>
                                        <p:strVal val="visible"/>
                                      </p:to>
                                    </p:set>
                                    <p:animEffect transition="in" filter="fade">
                                      <p:cBhvr>
                                        <p:cTn id="37" dur="1000"/>
                                        <p:tgtEl>
                                          <p:spTgt spid="16">
                                            <p:txEl>
                                              <p:pRg st="2" end="2"/>
                                            </p:txEl>
                                          </p:spTgt>
                                        </p:tgtEl>
                                      </p:cBhvr>
                                    </p:animEffect>
                                    <p:anim calcmode="lin" valueType="num">
                                      <p:cBhvr>
                                        <p:cTn id="38"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nodeType="clickPar">
                      <p:stCondLst>
                        <p:cond delay="indefinite"/>
                      </p:stCondLst>
                      <p:childTnLst>
                        <p:par>
                          <p:cTn id="41" fill="hold" nodeType="withGroup">
                            <p:stCondLst>
                              <p:cond delay="0"/>
                            </p:stCondLst>
                            <p:childTnLst>
                              <p:par>
                                <p:cTn id="42" presetID="42" presetClass="entr" presetSubtype="0" fill="hold" nodeType="clickEffect">
                                  <p:stCondLst>
                                    <p:cond delay="0"/>
                                  </p:stCondLst>
                                  <p:childTnLst>
                                    <p:set>
                                      <p:cBhvr>
                                        <p:cTn id="43" dur="1" fill="hold">
                                          <p:stCondLst>
                                            <p:cond delay="0"/>
                                          </p:stCondLst>
                                        </p:cTn>
                                        <p:tgtEl>
                                          <p:spTgt spid="16">
                                            <p:txEl>
                                              <p:pRg st="3" end="3"/>
                                            </p:txEl>
                                          </p:spTgt>
                                        </p:tgtEl>
                                        <p:attrNameLst>
                                          <p:attrName>style.visibility</p:attrName>
                                        </p:attrNameLst>
                                      </p:cBhvr>
                                      <p:to>
                                        <p:strVal val="visible"/>
                                      </p:to>
                                    </p:set>
                                    <p:animEffect transition="in" filter="fade">
                                      <p:cBhvr>
                                        <p:cTn id="44" dur="1000"/>
                                        <p:tgtEl>
                                          <p:spTgt spid="16">
                                            <p:txEl>
                                              <p:pRg st="3" end="3"/>
                                            </p:txEl>
                                          </p:spTgt>
                                        </p:tgtEl>
                                      </p:cBhvr>
                                    </p:animEffect>
                                    <p:anim calcmode="lin" valueType="num">
                                      <p:cBhvr>
                                        <p:cTn id="45"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entr" presetSubtype="0" fill="hold" nodeType="clickEffect">
                                  <p:stCondLst>
                                    <p:cond delay="0"/>
                                  </p:stCondLst>
                                  <p:childTnLst>
                                    <p:set>
                                      <p:cBhvr>
                                        <p:cTn id="50" dur="1" fill="hold">
                                          <p:stCondLst>
                                            <p:cond delay="0"/>
                                          </p:stCondLst>
                                        </p:cTn>
                                        <p:tgtEl>
                                          <p:spTgt spid="16">
                                            <p:txEl>
                                              <p:pRg st="4" end="4"/>
                                            </p:txEl>
                                          </p:spTgt>
                                        </p:tgtEl>
                                        <p:attrNameLst>
                                          <p:attrName>style.visibility</p:attrName>
                                        </p:attrNameLst>
                                      </p:cBhvr>
                                      <p:to>
                                        <p:strVal val="visible"/>
                                      </p:to>
                                    </p:set>
                                    <p:animEffect transition="in" filter="fade">
                                      <p:cBhvr>
                                        <p:cTn id="51" dur="1000"/>
                                        <p:tgtEl>
                                          <p:spTgt spid="16">
                                            <p:txEl>
                                              <p:pRg st="4" end="4"/>
                                            </p:txEl>
                                          </p:spTgt>
                                        </p:tgtEl>
                                      </p:cBhvr>
                                    </p:animEffect>
                                    <p:anim calcmode="lin" valueType="num">
                                      <p:cBhvr>
                                        <p:cTn id="52"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42" presetClass="entr" presetSubtype="0" fill="hold" nodeType="clickEffect">
                                  <p:stCondLst>
                                    <p:cond delay="0"/>
                                  </p:stCondLst>
                                  <p:childTnLst>
                                    <p:set>
                                      <p:cBhvr>
                                        <p:cTn id="57" dur="1" fill="hold">
                                          <p:stCondLst>
                                            <p:cond delay="0"/>
                                          </p:stCondLst>
                                        </p:cTn>
                                        <p:tgtEl>
                                          <p:spTgt spid="16">
                                            <p:txEl>
                                              <p:pRg st="5" end="5"/>
                                            </p:txEl>
                                          </p:spTgt>
                                        </p:tgtEl>
                                        <p:attrNameLst>
                                          <p:attrName>style.visibility</p:attrName>
                                        </p:attrNameLst>
                                      </p:cBhvr>
                                      <p:to>
                                        <p:strVal val="visible"/>
                                      </p:to>
                                    </p:set>
                                    <p:animEffect transition="in" filter="fade">
                                      <p:cBhvr>
                                        <p:cTn id="58" dur="1000"/>
                                        <p:tgtEl>
                                          <p:spTgt spid="16">
                                            <p:txEl>
                                              <p:pRg st="5" end="5"/>
                                            </p:txEl>
                                          </p:spTgt>
                                        </p:tgtEl>
                                      </p:cBhvr>
                                    </p:animEffect>
                                    <p:anim calcmode="lin" valueType="num">
                                      <p:cBhvr>
                                        <p:cTn id="59"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60"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42" presetClass="entr" presetSubtype="0" fill="hold" nodeType="clickEffect">
                                  <p:stCondLst>
                                    <p:cond delay="0"/>
                                  </p:stCondLst>
                                  <p:childTnLst>
                                    <p:set>
                                      <p:cBhvr>
                                        <p:cTn id="64" dur="1" fill="hold">
                                          <p:stCondLst>
                                            <p:cond delay="0"/>
                                          </p:stCondLst>
                                        </p:cTn>
                                        <p:tgtEl>
                                          <p:spTgt spid="16">
                                            <p:txEl>
                                              <p:pRg st="6" end="6"/>
                                            </p:txEl>
                                          </p:spTgt>
                                        </p:tgtEl>
                                        <p:attrNameLst>
                                          <p:attrName>style.visibility</p:attrName>
                                        </p:attrNameLst>
                                      </p:cBhvr>
                                      <p:to>
                                        <p:strVal val="visible"/>
                                      </p:to>
                                    </p:set>
                                    <p:animEffect transition="in" filter="fade">
                                      <p:cBhvr>
                                        <p:cTn id="65" dur="1000"/>
                                        <p:tgtEl>
                                          <p:spTgt spid="16">
                                            <p:txEl>
                                              <p:pRg st="6" end="6"/>
                                            </p:txEl>
                                          </p:spTgt>
                                        </p:tgtEl>
                                      </p:cBhvr>
                                    </p:animEffect>
                                    <p:anim calcmode="lin" valueType="num">
                                      <p:cBhvr>
                                        <p:cTn id="66"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67"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68" fill="hold" nodeType="clickPar">
                      <p:stCondLst>
                        <p:cond delay="indefinite"/>
                      </p:stCondLst>
                      <p:childTnLst>
                        <p:par>
                          <p:cTn id="69" fill="hold" nodeType="withGroup">
                            <p:stCondLst>
                              <p:cond delay="0"/>
                            </p:stCondLst>
                            <p:childTnLst>
                              <p:par>
                                <p:cTn id="70" presetID="42" presetClass="entr" presetSubtype="0" fill="hold" nodeType="clickEffect">
                                  <p:stCondLst>
                                    <p:cond delay="0"/>
                                  </p:stCondLst>
                                  <p:childTnLst>
                                    <p:set>
                                      <p:cBhvr>
                                        <p:cTn id="71" dur="1" fill="hold">
                                          <p:stCondLst>
                                            <p:cond delay="0"/>
                                          </p:stCondLst>
                                        </p:cTn>
                                        <p:tgtEl>
                                          <p:spTgt spid="16">
                                            <p:txEl>
                                              <p:pRg st="7" end="7"/>
                                            </p:txEl>
                                          </p:spTgt>
                                        </p:tgtEl>
                                        <p:attrNameLst>
                                          <p:attrName>style.visibility</p:attrName>
                                        </p:attrNameLst>
                                      </p:cBhvr>
                                      <p:to>
                                        <p:strVal val="visible"/>
                                      </p:to>
                                    </p:set>
                                    <p:animEffect transition="in" filter="fade">
                                      <p:cBhvr>
                                        <p:cTn id="72" dur="1000"/>
                                        <p:tgtEl>
                                          <p:spTgt spid="16">
                                            <p:txEl>
                                              <p:pRg st="7" end="7"/>
                                            </p:txEl>
                                          </p:spTgt>
                                        </p:tgtEl>
                                      </p:cBhvr>
                                    </p:animEffect>
                                    <p:anim calcmode="lin" valueType="num">
                                      <p:cBhvr>
                                        <p:cTn id="73"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74"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9"/>
          <p:cNvSpPr txBox="1">
            <a:spLocks noChangeArrowheads="1"/>
          </p:cNvSpPr>
          <p:nvPr/>
        </p:nvSpPr>
        <p:spPr bwMode="auto">
          <a:xfrm>
            <a:off x="0" y="1106488"/>
            <a:ext cx="1220893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algn="ctr" eaLnBrk="1" hangingPunct="1"/>
            <a:r>
              <a:rPr lang="en-US" sz="3200">
                <a:solidFill>
                  <a:srgbClr val="FF0000"/>
                </a:solidFill>
                <a:latin typeface="Times New Roman" pitchFamily="18" charset="0"/>
                <a:cs typeface="Times New Roman" pitchFamily="18" charset="0"/>
              </a:rPr>
              <a:t>Buôn Chư Lênh đón cô giáo</a:t>
            </a:r>
          </a:p>
        </p:txBody>
      </p:sp>
      <p:sp>
        <p:nvSpPr>
          <p:cNvPr id="11267" name="Rectangle 14"/>
          <p:cNvSpPr>
            <a:spLocks noChangeArrowheads="1"/>
          </p:cNvSpPr>
          <p:nvPr/>
        </p:nvSpPr>
        <p:spPr bwMode="auto">
          <a:xfrm>
            <a:off x="101601" y="1524000"/>
            <a:ext cx="355176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a:tabLst>
                <a:tab pos="5486400" algn="l"/>
              </a:tabLst>
            </a:pPr>
            <a:r>
              <a:rPr lang="en-US" sz="3200">
                <a:solidFill>
                  <a:srgbClr val="190CC6"/>
                </a:solidFill>
                <a:latin typeface="Times New Roman" pitchFamily="18" charset="0"/>
                <a:cs typeface="Times New Roman" pitchFamily="18" charset="0"/>
              </a:rPr>
              <a:t>- Luyện tập:</a:t>
            </a:r>
          </a:p>
        </p:txBody>
      </p:sp>
      <p:sp>
        <p:nvSpPr>
          <p:cNvPr id="16" name="Rectangle 15"/>
          <p:cNvSpPr>
            <a:spLocks noChangeArrowheads="1"/>
          </p:cNvSpPr>
          <p:nvPr/>
        </p:nvSpPr>
        <p:spPr bwMode="auto">
          <a:xfrm>
            <a:off x="101600" y="2057400"/>
            <a:ext cx="119888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5486400" algn="l"/>
              </a:tabLst>
            </a:pPr>
            <a:r>
              <a:rPr lang="en-US" sz="3200">
                <a:solidFill>
                  <a:srgbClr val="FF0000"/>
                </a:solidFill>
                <a:latin typeface="Times New Roman" pitchFamily="18" charset="0"/>
                <a:cs typeface="Times New Roman" pitchFamily="18" charset="0"/>
              </a:rPr>
              <a:t>Bài 2) Tìm những tiếng có nghĩa:</a:t>
            </a:r>
          </a:p>
          <a:p>
            <a:pPr>
              <a:tabLst>
                <a:tab pos="5486400" algn="l"/>
              </a:tabLst>
            </a:pPr>
            <a:r>
              <a:rPr lang="en-US" sz="3200">
                <a:latin typeface="Times New Roman" pitchFamily="18" charset="0"/>
              </a:rPr>
              <a:t>       </a:t>
            </a:r>
            <a:r>
              <a:rPr lang="en-US" sz="3200">
                <a:solidFill>
                  <a:srgbClr val="190CC6"/>
                </a:solidFill>
                <a:latin typeface="Times New Roman" pitchFamily="18" charset="0"/>
              </a:rPr>
              <a:t>b) Chỉ khác nhau ở </a:t>
            </a:r>
            <a:r>
              <a:rPr lang="en-US" sz="3200" i="1">
                <a:solidFill>
                  <a:srgbClr val="190CC6"/>
                </a:solidFill>
                <a:latin typeface="Times New Roman" pitchFamily="18" charset="0"/>
              </a:rPr>
              <a:t>thanh hỏi</a:t>
            </a:r>
            <a:r>
              <a:rPr lang="en-US" sz="3200">
                <a:solidFill>
                  <a:srgbClr val="190CC6"/>
                </a:solidFill>
                <a:latin typeface="Times New Roman" pitchFamily="18" charset="0"/>
              </a:rPr>
              <a:t> hay </a:t>
            </a:r>
            <a:r>
              <a:rPr lang="en-US" sz="3200" i="1">
                <a:solidFill>
                  <a:srgbClr val="190CC6"/>
                </a:solidFill>
                <a:latin typeface="Times New Roman" pitchFamily="18" charset="0"/>
              </a:rPr>
              <a:t>thanh ngã</a:t>
            </a:r>
          </a:p>
          <a:p>
            <a:pPr>
              <a:tabLst>
                <a:tab pos="5486400" algn="l"/>
              </a:tabLst>
            </a:pPr>
            <a:r>
              <a:rPr lang="en-US" sz="3200">
                <a:solidFill>
                  <a:srgbClr val="FF0000"/>
                </a:solidFill>
                <a:latin typeface="Times New Roman" pitchFamily="18" charset="0"/>
                <a:cs typeface="Times New Roman" pitchFamily="18" charset="0"/>
              </a:rPr>
              <a:t>           M :</a:t>
            </a:r>
            <a:r>
              <a:rPr lang="en-US" sz="3200">
                <a:solidFill>
                  <a:srgbClr val="190CC6"/>
                </a:solidFill>
                <a:latin typeface="Times New Roman" pitchFamily="18" charset="0"/>
                <a:cs typeface="Times New Roman" pitchFamily="18" charset="0"/>
              </a:rPr>
              <a:t> bảo </a:t>
            </a:r>
            <a:r>
              <a:rPr lang="en-US" sz="3200">
                <a:solidFill>
                  <a:srgbClr val="FF0000"/>
                </a:solidFill>
                <a:latin typeface="Times New Roman" pitchFamily="18" charset="0"/>
                <a:cs typeface="Times New Roman" pitchFamily="18" charset="0"/>
              </a:rPr>
              <a:t>(bảo ban) </a:t>
            </a:r>
            <a:r>
              <a:rPr lang="en-US" sz="3200">
                <a:solidFill>
                  <a:srgbClr val="190CC6"/>
                </a:solidFill>
                <a:latin typeface="Times New Roman" pitchFamily="18" charset="0"/>
                <a:cs typeface="Times New Roman" pitchFamily="18" charset="0"/>
              </a:rPr>
              <a:t>- bão </a:t>
            </a:r>
            <a:r>
              <a:rPr lang="en-US" sz="3200">
                <a:solidFill>
                  <a:srgbClr val="FF0000"/>
                </a:solidFill>
                <a:latin typeface="Times New Roman" pitchFamily="18" charset="0"/>
                <a:cs typeface="Times New Roman" pitchFamily="18" charset="0"/>
              </a:rPr>
              <a:t>(c</a:t>
            </a:r>
            <a:r>
              <a:rPr lang="vi-VN" sz="3200">
                <a:solidFill>
                  <a:srgbClr val="FF0000"/>
                </a:solidFill>
                <a:latin typeface="Times New Roman" pitchFamily="18" charset="0"/>
                <a:cs typeface="Times New Roman" pitchFamily="18" charset="0"/>
              </a:rPr>
              <a:t>ơ</a:t>
            </a:r>
            <a:r>
              <a:rPr lang="en-US" sz="3200">
                <a:solidFill>
                  <a:srgbClr val="FF0000"/>
                </a:solidFill>
                <a:latin typeface="Times New Roman" pitchFamily="18" charset="0"/>
                <a:cs typeface="Times New Roman" pitchFamily="18" charset="0"/>
              </a:rPr>
              <a:t>n bão)</a:t>
            </a:r>
            <a:endParaRPr lang="en-US" sz="3200">
              <a:solidFill>
                <a:srgbClr val="FF0000"/>
              </a:solidFill>
              <a:latin typeface="Times New Roman" pitchFamily="18" charset="0"/>
            </a:endParaRPr>
          </a:p>
          <a:p>
            <a:pPr>
              <a:buFontTx/>
              <a:buChar char="-"/>
              <a:tabLst>
                <a:tab pos="5486400" algn="l"/>
              </a:tabLst>
            </a:pPr>
            <a:r>
              <a:rPr lang="en-US" sz="3200" i="1">
                <a:solidFill>
                  <a:srgbClr val="190CC6"/>
                </a:solidFill>
                <a:latin typeface="Times New Roman" pitchFamily="18" charset="0"/>
              </a:rPr>
              <a:t> Dạy bảo </a:t>
            </a:r>
            <a:r>
              <a:rPr lang="en-US" sz="3200" i="1">
                <a:solidFill>
                  <a:srgbClr val="FF0000"/>
                </a:solidFill>
                <a:latin typeface="Times New Roman" pitchFamily="18" charset="0"/>
              </a:rPr>
              <a:t>/</a:t>
            </a:r>
            <a:r>
              <a:rPr lang="en-US" sz="3200" i="1">
                <a:solidFill>
                  <a:srgbClr val="190CC6"/>
                </a:solidFill>
                <a:latin typeface="Times New Roman" pitchFamily="18" charset="0"/>
              </a:rPr>
              <a:t> m</a:t>
            </a:r>
            <a:r>
              <a:rPr lang="vi-VN" sz="3200" i="1">
                <a:solidFill>
                  <a:srgbClr val="190CC6"/>
                </a:solidFill>
                <a:latin typeface="Times New Roman" pitchFamily="18" charset="0"/>
              </a:rPr>
              <a:t>ư</a:t>
            </a:r>
            <a:r>
              <a:rPr lang="en-US" sz="3200" i="1">
                <a:solidFill>
                  <a:srgbClr val="190CC6"/>
                </a:solidFill>
                <a:latin typeface="Times New Roman" pitchFamily="18" charset="0"/>
              </a:rPr>
              <a:t>a bão ; nghĩ ngợi </a:t>
            </a:r>
            <a:r>
              <a:rPr lang="en-US" sz="3200" i="1">
                <a:solidFill>
                  <a:srgbClr val="FF0000"/>
                </a:solidFill>
                <a:latin typeface="Times New Roman" pitchFamily="18" charset="0"/>
              </a:rPr>
              <a:t>/</a:t>
            </a:r>
            <a:r>
              <a:rPr lang="en-US" sz="3200" i="1">
                <a:solidFill>
                  <a:srgbClr val="190CC6"/>
                </a:solidFill>
                <a:latin typeface="Times New Roman" pitchFamily="18" charset="0"/>
              </a:rPr>
              <a:t> nghỉ ng</a:t>
            </a:r>
            <a:r>
              <a:rPr lang="vi-VN" sz="3200" i="1">
                <a:solidFill>
                  <a:srgbClr val="190CC6"/>
                </a:solidFill>
                <a:latin typeface="Times New Roman" pitchFamily="18" charset="0"/>
              </a:rPr>
              <a:t>ơ</a:t>
            </a:r>
            <a:r>
              <a:rPr lang="en-US" sz="3200" i="1">
                <a:solidFill>
                  <a:srgbClr val="190CC6"/>
                </a:solidFill>
                <a:latin typeface="Times New Roman" pitchFamily="18" charset="0"/>
              </a:rPr>
              <a:t>i </a:t>
            </a:r>
          </a:p>
          <a:p>
            <a:pPr>
              <a:buFontTx/>
              <a:buChar char="-"/>
              <a:tabLst>
                <a:tab pos="5486400" algn="l"/>
              </a:tabLst>
            </a:pPr>
            <a:r>
              <a:rPr lang="en-US" sz="3200" i="1">
                <a:solidFill>
                  <a:srgbClr val="190CC6"/>
                </a:solidFill>
                <a:latin typeface="Times New Roman" pitchFamily="18" charset="0"/>
              </a:rPr>
              <a:t> kẻ thù </a:t>
            </a:r>
            <a:r>
              <a:rPr lang="en-US" sz="3200" i="1">
                <a:solidFill>
                  <a:srgbClr val="FF0000"/>
                </a:solidFill>
                <a:latin typeface="Times New Roman" pitchFamily="18" charset="0"/>
              </a:rPr>
              <a:t>/</a:t>
            </a:r>
            <a:r>
              <a:rPr lang="en-US" sz="3200" i="1">
                <a:solidFill>
                  <a:srgbClr val="190CC6"/>
                </a:solidFill>
                <a:latin typeface="Times New Roman" pitchFamily="18" charset="0"/>
              </a:rPr>
              <a:t> kẽ hở ; kỷ luật </a:t>
            </a:r>
            <a:r>
              <a:rPr lang="en-US" sz="3200" i="1">
                <a:solidFill>
                  <a:srgbClr val="FF0000"/>
                </a:solidFill>
                <a:latin typeface="Times New Roman" pitchFamily="18" charset="0"/>
              </a:rPr>
              <a:t>/ </a:t>
            </a:r>
            <a:r>
              <a:rPr lang="en-US" sz="3200" i="1">
                <a:solidFill>
                  <a:srgbClr val="190CC6"/>
                </a:solidFill>
                <a:latin typeface="Times New Roman" pitchFamily="18" charset="0"/>
              </a:rPr>
              <a:t>kỹ thuật </a:t>
            </a:r>
          </a:p>
          <a:p>
            <a:pPr>
              <a:buFontTx/>
              <a:buChar char="-"/>
              <a:tabLst>
                <a:tab pos="5486400" algn="l"/>
              </a:tabLst>
            </a:pPr>
            <a:r>
              <a:rPr lang="en-US" sz="3200" i="1">
                <a:solidFill>
                  <a:srgbClr val="190CC6"/>
                </a:solidFill>
                <a:latin typeface="Times New Roman" pitchFamily="18" charset="0"/>
              </a:rPr>
              <a:t> mở </a:t>
            </a:r>
            <a:r>
              <a:rPr lang="vi-VN" sz="3200" i="1">
                <a:solidFill>
                  <a:srgbClr val="190CC6"/>
                </a:solidFill>
                <a:latin typeface="Times New Roman" pitchFamily="18" charset="0"/>
              </a:rPr>
              <a:t>đ</a:t>
            </a:r>
            <a:r>
              <a:rPr lang="en-US" sz="3200" i="1">
                <a:solidFill>
                  <a:srgbClr val="190CC6"/>
                </a:solidFill>
                <a:latin typeface="Times New Roman" pitchFamily="18" charset="0"/>
              </a:rPr>
              <a:t>ầu </a:t>
            </a:r>
            <a:r>
              <a:rPr lang="en-US" sz="3200" i="1">
                <a:solidFill>
                  <a:srgbClr val="FF0000"/>
                </a:solidFill>
                <a:latin typeface="Times New Roman" pitchFamily="18" charset="0"/>
              </a:rPr>
              <a:t>/ </a:t>
            </a:r>
            <a:r>
              <a:rPr lang="en-US" sz="3200" i="1">
                <a:solidFill>
                  <a:srgbClr val="190CC6"/>
                </a:solidFill>
                <a:latin typeface="Times New Roman" pitchFamily="18" charset="0"/>
              </a:rPr>
              <a:t>màu mỡ ; ẩu </a:t>
            </a:r>
            <a:r>
              <a:rPr lang="vi-VN" sz="3200" i="1">
                <a:solidFill>
                  <a:srgbClr val="190CC6"/>
                </a:solidFill>
                <a:latin typeface="Times New Roman" pitchFamily="18" charset="0"/>
              </a:rPr>
              <a:t>đ</a:t>
            </a:r>
            <a:r>
              <a:rPr lang="en-US" sz="3200" i="1">
                <a:solidFill>
                  <a:srgbClr val="190CC6"/>
                </a:solidFill>
                <a:latin typeface="Times New Roman" pitchFamily="18" charset="0"/>
              </a:rPr>
              <a:t>ả</a:t>
            </a:r>
            <a:r>
              <a:rPr lang="en-US" sz="3200" i="1">
                <a:solidFill>
                  <a:srgbClr val="FF0000"/>
                </a:solidFill>
                <a:latin typeface="Times New Roman" pitchFamily="18" charset="0"/>
              </a:rPr>
              <a:t> / </a:t>
            </a:r>
            <a:r>
              <a:rPr lang="vi-VN" sz="3200" i="1">
                <a:solidFill>
                  <a:srgbClr val="190CC6"/>
                </a:solidFill>
                <a:latin typeface="Times New Roman" pitchFamily="18" charset="0"/>
              </a:rPr>
              <a:t>đ</a:t>
            </a:r>
            <a:r>
              <a:rPr lang="en-US" sz="3200" i="1">
                <a:solidFill>
                  <a:srgbClr val="190CC6"/>
                </a:solidFill>
                <a:latin typeface="Times New Roman" pitchFamily="18" charset="0"/>
              </a:rPr>
              <a:t>ã </a:t>
            </a:r>
            <a:r>
              <a:rPr lang="vi-VN" sz="3200" i="1">
                <a:solidFill>
                  <a:srgbClr val="190CC6"/>
                </a:solidFill>
                <a:latin typeface="Times New Roman" pitchFamily="18" charset="0"/>
              </a:rPr>
              <a:t>đ</a:t>
            </a:r>
            <a:r>
              <a:rPr lang="en-US" sz="3200" i="1">
                <a:solidFill>
                  <a:srgbClr val="190CC6"/>
                </a:solidFill>
                <a:latin typeface="Times New Roman" pitchFamily="18" charset="0"/>
              </a:rPr>
              <a:t>ành </a:t>
            </a:r>
          </a:p>
          <a:p>
            <a:pPr>
              <a:buFontTx/>
              <a:buChar char="-"/>
              <a:tabLst>
                <a:tab pos="5486400" algn="l"/>
              </a:tabLst>
            </a:pPr>
            <a:r>
              <a:rPr lang="en-US" sz="3200" i="1">
                <a:solidFill>
                  <a:srgbClr val="190CC6"/>
                </a:solidFill>
                <a:latin typeface="Times New Roman" pitchFamily="18" charset="0"/>
              </a:rPr>
              <a:t> chim sẻ </a:t>
            </a:r>
            <a:r>
              <a:rPr lang="en-US" sz="3200" i="1">
                <a:solidFill>
                  <a:srgbClr val="FF0000"/>
                </a:solidFill>
                <a:latin typeface="Times New Roman" pitchFamily="18" charset="0"/>
              </a:rPr>
              <a:t>/ </a:t>
            </a:r>
            <a:r>
              <a:rPr lang="en-US" sz="3200" i="1">
                <a:solidFill>
                  <a:srgbClr val="190CC6"/>
                </a:solidFill>
                <a:latin typeface="Times New Roman" pitchFamily="18" charset="0"/>
              </a:rPr>
              <a:t>sạch sẽ ; nổi giận </a:t>
            </a:r>
            <a:r>
              <a:rPr lang="en-US" sz="3200" i="1">
                <a:solidFill>
                  <a:srgbClr val="FF0000"/>
                </a:solidFill>
                <a:latin typeface="Times New Roman" pitchFamily="18" charset="0"/>
              </a:rPr>
              <a:t>/</a:t>
            </a:r>
            <a:r>
              <a:rPr lang="en-US" sz="3200" i="1">
                <a:solidFill>
                  <a:srgbClr val="190CC6"/>
                </a:solidFill>
                <a:latin typeface="Times New Roman" pitchFamily="18" charset="0"/>
              </a:rPr>
              <a:t> nỗi lòng </a:t>
            </a:r>
          </a:p>
          <a:p>
            <a:pPr>
              <a:buFontTx/>
              <a:buChar char="-"/>
              <a:tabLst>
                <a:tab pos="5486400" algn="l"/>
              </a:tabLst>
            </a:pPr>
            <a:r>
              <a:rPr lang="en-US" sz="3200" i="1">
                <a:solidFill>
                  <a:srgbClr val="190CC6"/>
                </a:solidFill>
                <a:latin typeface="Times New Roman" pitchFamily="18" charset="0"/>
              </a:rPr>
              <a:t> cổ tích </a:t>
            </a:r>
            <a:r>
              <a:rPr lang="en-US" sz="3200" i="1">
                <a:solidFill>
                  <a:srgbClr val="FF0000"/>
                </a:solidFill>
                <a:latin typeface="Times New Roman" pitchFamily="18" charset="0"/>
              </a:rPr>
              <a:t>/</a:t>
            </a:r>
            <a:r>
              <a:rPr lang="en-US" sz="3200" i="1">
                <a:solidFill>
                  <a:srgbClr val="190CC6"/>
                </a:solidFill>
                <a:latin typeface="Times New Roman" pitchFamily="18" charset="0"/>
              </a:rPr>
              <a:t> mâm cỗ ; củ quả </a:t>
            </a:r>
            <a:r>
              <a:rPr lang="en-US" sz="3200" i="1">
                <a:solidFill>
                  <a:srgbClr val="FF0000"/>
                </a:solidFill>
                <a:latin typeface="Times New Roman" pitchFamily="18" charset="0"/>
              </a:rPr>
              <a:t>/</a:t>
            </a:r>
            <a:r>
              <a:rPr lang="en-US" sz="3200" i="1">
                <a:solidFill>
                  <a:srgbClr val="190CC6"/>
                </a:solidFill>
                <a:latin typeface="Times New Roman" pitchFamily="18" charset="0"/>
              </a:rPr>
              <a:t> cũ kỹ ;.....</a:t>
            </a:r>
            <a:endParaRPr lang="en-US" sz="3200">
              <a:solidFill>
                <a:srgbClr val="190CC6"/>
              </a:solidFill>
              <a:latin typeface="Times New Roman" pitchFamily="18" charset="0"/>
            </a:endParaRPr>
          </a:p>
        </p:txBody>
      </p:sp>
      <p:sp>
        <p:nvSpPr>
          <p:cNvPr id="11269" name="Text Box 13"/>
          <p:cNvSpPr txBox="1">
            <a:spLocks noChangeArrowheads="1"/>
          </p:cNvSpPr>
          <p:nvPr/>
        </p:nvSpPr>
        <p:spPr bwMode="auto">
          <a:xfrm>
            <a:off x="0" y="603251"/>
            <a:ext cx="1219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a:defRPr sz="4000" b="1">
                <a:solidFill>
                  <a:schemeClr val="tx1"/>
                </a:solidFill>
                <a:latin typeface="VNI-Times" pitchFamily="2" charset="0"/>
              </a:defRPr>
            </a:lvl1pPr>
            <a:lvl2pPr marL="742950" indent="-285750">
              <a:defRPr sz="4000" b="1">
                <a:solidFill>
                  <a:schemeClr val="tx1"/>
                </a:solidFill>
                <a:latin typeface="VNI-Times" pitchFamily="2" charset="0"/>
              </a:defRPr>
            </a:lvl2pPr>
            <a:lvl3pPr marL="1143000" indent="-228600">
              <a:defRPr sz="4000" b="1">
                <a:solidFill>
                  <a:schemeClr val="tx1"/>
                </a:solidFill>
                <a:latin typeface="VNI-Times" pitchFamily="2" charset="0"/>
              </a:defRPr>
            </a:lvl3pPr>
            <a:lvl4pPr marL="1600200" indent="-228600">
              <a:defRPr sz="4000" b="1">
                <a:solidFill>
                  <a:schemeClr val="tx1"/>
                </a:solidFill>
                <a:latin typeface="VNI-Times" pitchFamily="2" charset="0"/>
              </a:defRPr>
            </a:lvl4pPr>
            <a:lvl5pPr marL="2057400" indent="-228600">
              <a:defRPr sz="4000" b="1">
                <a:solidFill>
                  <a:schemeClr val="tx1"/>
                </a:solidFill>
                <a:latin typeface="VNI-Times" pitchFamily="2" charset="0"/>
              </a:defRPr>
            </a:lvl5pPr>
            <a:lvl6pPr marL="2514600" indent="-228600" eaLnBrk="0" fontAlgn="base" hangingPunct="0">
              <a:spcBef>
                <a:spcPct val="0"/>
              </a:spcBef>
              <a:spcAft>
                <a:spcPct val="0"/>
              </a:spcAft>
              <a:defRPr sz="4000" b="1">
                <a:solidFill>
                  <a:schemeClr val="tx1"/>
                </a:solidFill>
                <a:latin typeface="VNI-Times" pitchFamily="2" charset="0"/>
              </a:defRPr>
            </a:lvl6pPr>
            <a:lvl7pPr marL="2971800" indent="-228600" eaLnBrk="0" fontAlgn="base" hangingPunct="0">
              <a:spcBef>
                <a:spcPct val="0"/>
              </a:spcBef>
              <a:spcAft>
                <a:spcPct val="0"/>
              </a:spcAft>
              <a:defRPr sz="4000" b="1">
                <a:solidFill>
                  <a:schemeClr val="tx1"/>
                </a:solidFill>
                <a:latin typeface="VNI-Times" pitchFamily="2" charset="0"/>
              </a:defRPr>
            </a:lvl7pPr>
            <a:lvl8pPr marL="3429000" indent="-228600" eaLnBrk="0" fontAlgn="base" hangingPunct="0">
              <a:spcBef>
                <a:spcPct val="0"/>
              </a:spcBef>
              <a:spcAft>
                <a:spcPct val="0"/>
              </a:spcAft>
              <a:defRPr sz="4000" b="1">
                <a:solidFill>
                  <a:schemeClr val="tx1"/>
                </a:solidFill>
                <a:latin typeface="VNI-Times" pitchFamily="2" charset="0"/>
              </a:defRPr>
            </a:lvl8pPr>
            <a:lvl9pPr marL="3886200" indent="-228600" eaLnBrk="0" fontAlgn="base" hangingPunct="0">
              <a:spcBef>
                <a:spcPct val="0"/>
              </a:spcBef>
              <a:spcAft>
                <a:spcPct val="0"/>
              </a:spcAft>
              <a:defRPr sz="4000" b="1">
                <a:solidFill>
                  <a:schemeClr val="tx1"/>
                </a:solidFill>
                <a:latin typeface="VNI-Times" pitchFamily="2" charset="0"/>
              </a:defRPr>
            </a:lvl9pPr>
          </a:lstStyle>
          <a:p>
            <a:pPr algn="ctr" eaLnBrk="1" hangingPunct="1">
              <a:spcBef>
                <a:spcPct val="50000"/>
              </a:spcBef>
            </a:pPr>
            <a:r>
              <a:rPr lang="en-GB" sz="2800">
                <a:solidFill>
                  <a:srgbClr val="0000FF"/>
                </a:solidFill>
                <a:latin typeface="Times New Roman" pitchFamily="18" charset="0"/>
                <a:cs typeface="Times New Roman" pitchFamily="18" charset="0"/>
              </a:rPr>
              <a:t>Chính tả</a:t>
            </a:r>
            <a:r>
              <a:rPr lang="vi-VN" sz="2800">
                <a:solidFill>
                  <a:srgbClr val="0000FF"/>
                </a:solidFill>
                <a:latin typeface="Times New Roman" pitchFamily="18" charset="0"/>
                <a:cs typeface="Times New Roman" pitchFamily="18" charset="0"/>
              </a:rPr>
              <a:t> </a:t>
            </a:r>
            <a:r>
              <a:rPr lang="en-GB" sz="2800">
                <a:solidFill>
                  <a:srgbClr val="0000FF"/>
                </a:solidFill>
                <a:latin typeface="Times New Roman" pitchFamily="18" charset="0"/>
                <a:cs typeface="Times New Roman" pitchFamily="18" charset="0"/>
              </a:rPr>
              <a:t>(nghe </a:t>
            </a:r>
            <a:r>
              <a:rPr lang="vi-VN" sz="2800">
                <a:solidFill>
                  <a:srgbClr val="0000FF"/>
                </a:solidFill>
                <a:latin typeface="Times New Roman" pitchFamily="18" charset="0"/>
                <a:cs typeface="Times New Roman" pitchFamily="18" charset="0"/>
              </a:rPr>
              <a:t>-</a:t>
            </a:r>
            <a:r>
              <a:rPr lang="en-GB" sz="2800">
                <a:solidFill>
                  <a:srgbClr val="0000FF"/>
                </a:solidFill>
                <a:latin typeface="Times New Roman" pitchFamily="18" charset="0"/>
                <a:cs typeface="Times New Roman" pitchFamily="18" charset="0"/>
              </a:rPr>
              <a:t> viết)</a:t>
            </a:r>
          </a:p>
        </p:txBody>
      </p:sp>
      <p:sp>
        <p:nvSpPr>
          <p:cNvPr id="11270" name="Rectangle 20"/>
          <p:cNvSpPr>
            <a:spLocks noChangeArrowheads="1"/>
          </p:cNvSpPr>
          <p:nvPr/>
        </p:nvSpPr>
        <p:spPr bwMode="auto">
          <a:xfrm>
            <a:off x="0" y="0"/>
            <a:ext cx="12192000" cy="6858000"/>
          </a:xfrm>
          <a:prstGeom prst="rect">
            <a:avLst/>
          </a:prstGeom>
          <a:noFill/>
          <a:ln w="57150">
            <a:pattFill prst="sphere">
              <a:fgClr>
                <a:srgbClr val="0000FF"/>
              </a:fgClr>
              <a:bgClr>
                <a:srgbClr val="FF0000"/>
              </a:bgClr>
            </a:patt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buFont typeface="Arial" charset="0"/>
              <a:buNone/>
            </a:pPr>
            <a:endParaRPr lang="vi-VN"/>
          </a:p>
        </p:txBody>
      </p:sp>
    </p:spTree>
    <p:extLst>
      <p:ext uri="{BB962C8B-B14F-4D97-AF65-F5344CB8AC3E}">
        <p14:creationId xmlns:p14="http://schemas.microsoft.com/office/powerpoint/2010/main" val="1332865941"/>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1000"/>
                                        <p:tgtEl>
                                          <p:spTgt spid="16">
                                            <p:txEl>
                                              <p:pRg st="1" end="1"/>
                                            </p:txEl>
                                          </p:spTgt>
                                        </p:tgtEl>
                                      </p:cBhvr>
                                    </p:animEffect>
                                    <p:anim calcmode="lin" valueType="num">
                                      <p:cBhvr>
                                        <p:cTn id="8"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2" end="2"/>
                                            </p:txEl>
                                          </p:spTgt>
                                        </p:tgtEl>
                                        <p:attrNameLst>
                                          <p:attrName>style.visibility</p:attrName>
                                        </p:attrNameLst>
                                      </p:cBhvr>
                                      <p:to>
                                        <p:strVal val="visible"/>
                                      </p:to>
                                    </p:set>
                                    <p:animEffect transition="in" filter="fade">
                                      <p:cBhvr>
                                        <p:cTn id="14" dur="1000"/>
                                        <p:tgtEl>
                                          <p:spTgt spid="16">
                                            <p:txEl>
                                              <p:pRg st="2" end="2"/>
                                            </p:txEl>
                                          </p:spTgt>
                                        </p:tgtEl>
                                      </p:cBhvr>
                                    </p:animEffect>
                                    <p:anim calcmode="lin" valueType="num">
                                      <p:cBhvr>
                                        <p:cTn id="15"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3" end="3"/>
                                            </p:txEl>
                                          </p:spTgt>
                                        </p:tgtEl>
                                        <p:attrNameLst>
                                          <p:attrName>style.visibility</p:attrName>
                                        </p:attrNameLst>
                                      </p:cBhvr>
                                      <p:to>
                                        <p:strVal val="visible"/>
                                      </p:to>
                                    </p:set>
                                    <p:animEffect transition="in" filter="fade">
                                      <p:cBhvr>
                                        <p:cTn id="21" dur="1000"/>
                                        <p:tgtEl>
                                          <p:spTgt spid="16">
                                            <p:txEl>
                                              <p:pRg st="3" end="3"/>
                                            </p:txEl>
                                          </p:spTgt>
                                        </p:tgtEl>
                                      </p:cBhvr>
                                    </p:animEffect>
                                    <p:anim calcmode="lin" valueType="num">
                                      <p:cBhvr>
                                        <p:cTn id="2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4" end="4"/>
                                            </p:txEl>
                                          </p:spTgt>
                                        </p:tgtEl>
                                        <p:attrNameLst>
                                          <p:attrName>style.visibility</p:attrName>
                                        </p:attrNameLst>
                                      </p:cBhvr>
                                      <p:to>
                                        <p:strVal val="visible"/>
                                      </p:to>
                                    </p:set>
                                    <p:animEffect transition="in" filter="fade">
                                      <p:cBhvr>
                                        <p:cTn id="28" dur="1000"/>
                                        <p:tgtEl>
                                          <p:spTgt spid="16">
                                            <p:txEl>
                                              <p:pRg st="4" end="4"/>
                                            </p:txEl>
                                          </p:spTgt>
                                        </p:tgtEl>
                                      </p:cBhvr>
                                    </p:animEffect>
                                    <p:anim calcmode="lin" valueType="num">
                                      <p:cBhvr>
                                        <p:cTn id="29"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16">
                                            <p:txEl>
                                              <p:pRg st="5" end="5"/>
                                            </p:txEl>
                                          </p:spTgt>
                                        </p:tgtEl>
                                        <p:attrNameLst>
                                          <p:attrName>style.visibility</p:attrName>
                                        </p:attrNameLst>
                                      </p:cBhvr>
                                      <p:to>
                                        <p:strVal val="visible"/>
                                      </p:to>
                                    </p:set>
                                    <p:animEffect transition="in" filter="fade">
                                      <p:cBhvr>
                                        <p:cTn id="35" dur="1000"/>
                                        <p:tgtEl>
                                          <p:spTgt spid="16">
                                            <p:txEl>
                                              <p:pRg st="5" end="5"/>
                                            </p:txEl>
                                          </p:spTgt>
                                        </p:tgtEl>
                                      </p:cBhvr>
                                    </p:animEffect>
                                    <p:anim calcmode="lin" valueType="num">
                                      <p:cBhvr>
                                        <p:cTn id="36" dur="1000" fill="hold"/>
                                        <p:tgtEl>
                                          <p:spTgt spid="16">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1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nodeType="clickEffect">
                                  <p:stCondLst>
                                    <p:cond delay="0"/>
                                  </p:stCondLst>
                                  <p:childTnLst>
                                    <p:set>
                                      <p:cBhvr>
                                        <p:cTn id="41" dur="1" fill="hold">
                                          <p:stCondLst>
                                            <p:cond delay="0"/>
                                          </p:stCondLst>
                                        </p:cTn>
                                        <p:tgtEl>
                                          <p:spTgt spid="16">
                                            <p:txEl>
                                              <p:pRg st="6" end="6"/>
                                            </p:txEl>
                                          </p:spTgt>
                                        </p:tgtEl>
                                        <p:attrNameLst>
                                          <p:attrName>style.visibility</p:attrName>
                                        </p:attrNameLst>
                                      </p:cBhvr>
                                      <p:to>
                                        <p:strVal val="visible"/>
                                      </p:to>
                                    </p:set>
                                    <p:animEffect transition="in" filter="fade">
                                      <p:cBhvr>
                                        <p:cTn id="42" dur="1000"/>
                                        <p:tgtEl>
                                          <p:spTgt spid="16">
                                            <p:txEl>
                                              <p:pRg st="6" end="6"/>
                                            </p:txEl>
                                          </p:spTgt>
                                        </p:tgtEl>
                                      </p:cBhvr>
                                    </p:animEffect>
                                    <p:anim calcmode="lin" valueType="num">
                                      <p:cBhvr>
                                        <p:cTn id="43" dur="10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2" presetClass="entr" presetSubtype="0" fill="hold" nodeType="clickEffect">
                                  <p:stCondLst>
                                    <p:cond delay="0"/>
                                  </p:stCondLst>
                                  <p:childTnLst>
                                    <p:set>
                                      <p:cBhvr>
                                        <p:cTn id="48" dur="1" fill="hold">
                                          <p:stCondLst>
                                            <p:cond delay="0"/>
                                          </p:stCondLst>
                                        </p:cTn>
                                        <p:tgtEl>
                                          <p:spTgt spid="16">
                                            <p:txEl>
                                              <p:pRg st="7" end="7"/>
                                            </p:txEl>
                                          </p:spTgt>
                                        </p:tgtEl>
                                        <p:attrNameLst>
                                          <p:attrName>style.visibility</p:attrName>
                                        </p:attrNameLst>
                                      </p:cBhvr>
                                      <p:to>
                                        <p:strVal val="visible"/>
                                      </p:to>
                                    </p:set>
                                    <p:animEffect transition="in" filter="fade">
                                      <p:cBhvr>
                                        <p:cTn id="49" dur="1000"/>
                                        <p:tgtEl>
                                          <p:spTgt spid="16">
                                            <p:txEl>
                                              <p:pRg st="7" end="7"/>
                                            </p:txEl>
                                          </p:spTgt>
                                        </p:tgtEl>
                                      </p:cBhvr>
                                    </p:animEffect>
                                    <p:anim calcmode="lin" valueType="num">
                                      <p:cBhvr>
                                        <p:cTn id="50"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609600" y="1600200"/>
            <a:ext cx="10871200" cy="2897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ctr"/>
            <a:r>
              <a:rPr lang="en-US" sz="4400">
                <a:solidFill>
                  <a:srgbClr val="FF0000"/>
                </a:solidFill>
              </a:rPr>
              <a:t>Bài tập 3:                                              </a:t>
            </a:r>
            <a:r>
              <a:rPr lang="en-US" sz="3600"/>
              <a:t>Tìm tiếng thích hợp với mỗi ô trống:</a:t>
            </a:r>
            <a:r>
              <a:rPr lang="en-US" sz="3200"/>
              <a:t/>
            </a:r>
            <a:br>
              <a:rPr lang="en-US" sz="3200"/>
            </a:br>
            <a:endParaRPr lang="en-US" sz="3200"/>
          </a:p>
          <a:p>
            <a:pPr marL="342900" indent="-342900">
              <a:buFontTx/>
              <a:buAutoNum type="alphaLcParenR"/>
            </a:pPr>
            <a:r>
              <a:rPr lang="en-US" sz="3600"/>
              <a:t>Những tiếng có âm đầu là tr / ch.</a:t>
            </a:r>
          </a:p>
          <a:p>
            <a:pPr marL="342900" indent="-342900">
              <a:buFontTx/>
              <a:buAutoNum type="alphaLcParenR"/>
            </a:pPr>
            <a:r>
              <a:rPr lang="en-US" sz="3600"/>
              <a:t>Những tiếng có thanh hỏi/thanh ngã.</a:t>
            </a:r>
          </a:p>
        </p:txBody>
      </p:sp>
    </p:spTree>
    <p:extLst>
      <p:ext uri="{BB962C8B-B14F-4D97-AF65-F5344CB8AC3E}">
        <p14:creationId xmlns:p14="http://schemas.microsoft.com/office/powerpoint/2010/main" val="106857672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304800"/>
            <a:ext cx="10871200" cy="6172200"/>
          </a:xfrm>
        </p:spPr>
        <p:txBody>
          <a:bodyPr/>
          <a:lstStyle/>
          <a:p>
            <a:pPr algn="l" eaLnBrk="1" hangingPunct="1"/>
            <a:r>
              <a:rPr lang="en-US" sz="4000" dirty="0" smtClean="0">
                <a:solidFill>
                  <a:srgbClr val="FF0000"/>
                </a:solidFill>
              </a:rPr>
              <a:t>a) </a:t>
            </a:r>
            <a:r>
              <a:rPr lang="en-US" sz="4000" b="1" dirty="0" err="1" smtClean="0"/>
              <a:t>Những</a:t>
            </a:r>
            <a:r>
              <a:rPr lang="en-US" sz="4000" b="1" dirty="0" smtClean="0"/>
              <a:t> </a:t>
            </a:r>
            <a:r>
              <a:rPr lang="en-US" sz="4000" b="1" dirty="0" err="1" smtClean="0"/>
              <a:t>tiếng</a:t>
            </a:r>
            <a:r>
              <a:rPr lang="en-US" sz="4000" b="1" dirty="0" smtClean="0"/>
              <a:t> </a:t>
            </a:r>
            <a:r>
              <a:rPr lang="en-US" sz="4000" b="1" dirty="0" err="1" smtClean="0"/>
              <a:t>có</a:t>
            </a:r>
            <a:r>
              <a:rPr lang="en-US" sz="4000" b="1" dirty="0" smtClean="0"/>
              <a:t> </a:t>
            </a:r>
            <a:r>
              <a:rPr lang="en-US" sz="4000" b="1" dirty="0" err="1" smtClean="0"/>
              <a:t>âm</a:t>
            </a:r>
            <a:r>
              <a:rPr lang="en-US" sz="4000" b="1" dirty="0" smtClean="0"/>
              <a:t> </a:t>
            </a:r>
            <a:r>
              <a:rPr lang="en-US" sz="4000" b="1" dirty="0" err="1" smtClean="0"/>
              <a:t>đầu</a:t>
            </a:r>
            <a:r>
              <a:rPr lang="en-US" sz="4000" b="1" dirty="0" smtClean="0"/>
              <a:t> </a:t>
            </a:r>
            <a:r>
              <a:rPr lang="en-US" sz="4000" b="1" dirty="0" err="1" smtClean="0"/>
              <a:t>tr</a:t>
            </a:r>
            <a:r>
              <a:rPr lang="en-US" sz="4000" b="1" dirty="0" smtClean="0"/>
              <a:t>/</a:t>
            </a:r>
            <a:r>
              <a:rPr lang="en-US" sz="4000" b="1" dirty="0" err="1" smtClean="0"/>
              <a:t>ch.</a:t>
            </a:r>
            <a:r>
              <a:rPr lang="en-US" sz="4000" b="1" dirty="0" smtClean="0"/>
              <a:t/>
            </a:r>
            <a:br>
              <a:rPr lang="en-US" sz="4000" b="1" dirty="0" smtClean="0"/>
            </a:br>
            <a:r>
              <a:rPr lang="en-US" sz="4000" b="1" dirty="0" smtClean="0"/>
              <a:t>   </a:t>
            </a:r>
            <a:r>
              <a:rPr lang="en-US" sz="4000" b="1" i="1" dirty="0" err="1" smtClean="0">
                <a:solidFill>
                  <a:srgbClr val="00B050"/>
                </a:solidFill>
              </a:rPr>
              <a:t>Nhà</a:t>
            </a:r>
            <a:r>
              <a:rPr lang="en-US" sz="4000" b="1" i="1" dirty="0" smtClean="0">
                <a:solidFill>
                  <a:srgbClr val="00B050"/>
                </a:solidFill>
              </a:rPr>
              <a:t> </a:t>
            </a:r>
            <a:r>
              <a:rPr lang="en-US" sz="4000" b="1" i="1" dirty="0" err="1" smtClean="0">
                <a:solidFill>
                  <a:srgbClr val="00B050"/>
                </a:solidFill>
              </a:rPr>
              <a:t>phê</a:t>
            </a:r>
            <a:r>
              <a:rPr lang="en-US" sz="4000" b="1" i="1" dirty="0" smtClean="0">
                <a:solidFill>
                  <a:srgbClr val="00B050"/>
                </a:solidFill>
              </a:rPr>
              <a:t> </a:t>
            </a:r>
            <a:r>
              <a:rPr lang="en-US" sz="4000" b="1" i="1" dirty="0" err="1" smtClean="0">
                <a:solidFill>
                  <a:srgbClr val="00B050"/>
                </a:solidFill>
              </a:rPr>
              <a:t>bình</a:t>
            </a:r>
            <a:r>
              <a:rPr lang="en-US" sz="4000" b="1" i="1" dirty="0" smtClean="0">
                <a:solidFill>
                  <a:srgbClr val="00B050"/>
                </a:solidFill>
              </a:rPr>
              <a:t> </a:t>
            </a:r>
            <a:r>
              <a:rPr lang="en-US" sz="4000" b="1" i="1" dirty="0" err="1" smtClean="0">
                <a:solidFill>
                  <a:srgbClr val="00B050"/>
                </a:solidFill>
              </a:rPr>
              <a:t>và</a:t>
            </a:r>
            <a:r>
              <a:rPr lang="en-US" sz="4000" b="1" i="1" dirty="0" smtClean="0">
                <a:solidFill>
                  <a:srgbClr val="00B050"/>
                </a:solidFill>
              </a:rPr>
              <a:t> </a:t>
            </a:r>
            <a:r>
              <a:rPr lang="en-US" sz="4000" b="1" i="1" dirty="0" err="1" smtClean="0">
                <a:solidFill>
                  <a:srgbClr val="00B050"/>
                </a:solidFill>
              </a:rPr>
              <a:t>truyện</a:t>
            </a:r>
            <a:r>
              <a:rPr lang="en-US" sz="4000" b="1" i="1" dirty="0" smtClean="0">
                <a:solidFill>
                  <a:srgbClr val="00B050"/>
                </a:solidFill>
              </a:rPr>
              <a:t> </a:t>
            </a:r>
            <a:r>
              <a:rPr lang="en-US" sz="4000" b="1" i="1" dirty="0" err="1" smtClean="0">
                <a:solidFill>
                  <a:srgbClr val="00B050"/>
                </a:solidFill>
              </a:rPr>
              <a:t>của</a:t>
            </a:r>
            <a:r>
              <a:rPr lang="en-US" sz="4000" b="1" i="1" dirty="0" smtClean="0">
                <a:solidFill>
                  <a:srgbClr val="00B050"/>
                </a:solidFill>
              </a:rPr>
              <a:t> </a:t>
            </a:r>
            <a:r>
              <a:rPr lang="en-US" sz="4000" b="1" i="1" dirty="0" err="1" smtClean="0">
                <a:solidFill>
                  <a:srgbClr val="00B050"/>
                </a:solidFill>
              </a:rPr>
              <a:t>vua</a:t>
            </a:r>
            <a:r>
              <a:rPr lang="en-US" sz="4000" b="1" i="1" dirty="0" smtClean="0">
                <a:solidFill>
                  <a:srgbClr val="00B050"/>
                </a:solidFill>
              </a:rPr>
              <a:t/>
            </a:r>
            <a:br>
              <a:rPr lang="en-US" sz="4000" b="1" i="1" dirty="0" smtClean="0">
                <a:solidFill>
                  <a:srgbClr val="00B050"/>
                </a:solidFill>
              </a:rPr>
            </a:br>
            <a:r>
              <a:rPr lang="en-US" sz="4000" b="1" dirty="0" smtClean="0"/>
              <a:t>    </a:t>
            </a:r>
            <a:r>
              <a:rPr lang="en-US" sz="4000" b="1" dirty="0" err="1" smtClean="0"/>
              <a:t>Một</a:t>
            </a:r>
            <a:r>
              <a:rPr lang="en-US" sz="4000" b="1" dirty="0" smtClean="0"/>
              <a:t> </a:t>
            </a:r>
            <a:r>
              <a:rPr lang="en-US" sz="4000" b="1" dirty="0" err="1" smtClean="0"/>
              <a:t>ông</a:t>
            </a:r>
            <a:r>
              <a:rPr lang="en-US" sz="4000" b="1" dirty="0" smtClean="0"/>
              <a:t> </a:t>
            </a:r>
            <a:r>
              <a:rPr lang="en-US" sz="4000" b="1" dirty="0" err="1" smtClean="0"/>
              <a:t>vua</a:t>
            </a:r>
            <a:r>
              <a:rPr lang="en-US" sz="4000" b="1" dirty="0" smtClean="0"/>
              <a:t> </a:t>
            </a:r>
            <a:r>
              <a:rPr lang="en-US" sz="4000" b="1" dirty="0" err="1" smtClean="0"/>
              <a:t>tự</a:t>
            </a:r>
            <a:r>
              <a:rPr lang="en-US" sz="4000" b="1" dirty="0" smtClean="0"/>
              <a:t> </a:t>
            </a:r>
            <a:r>
              <a:rPr lang="en-US" sz="4000" b="1" dirty="0" err="1" smtClean="0">
                <a:solidFill>
                  <a:srgbClr val="FF0000"/>
                </a:solidFill>
              </a:rPr>
              <a:t>cho</a:t>
            </a:r>
            <a:r>
              <a:rPr lang="en-US" sz="4000" b="1" dirty="0" smtClean="0">
                <a:solidFill>
                  <a:srgbClr val="FF0000"/>
                </a:solidFill>
              </a:rPr>
              <a:t> </a:t>
            </a:r>
            <a:r>
              <a:rPr lang="en-US" sz="4000" b="1" dirty="0" err="1" smtClean="0"/>
              <a:t>là</a:t>
            </a:r>
            <a:r>
              <a:rPr lang="en-US" sz="4000" b="1" dirty="0" smtClean="0"/>
              <a:t> </a:t>
            </a:r>
            <a:r>
              <a:rPr lang="en-US" sz="4000" b="1" dirty="0" err="1" smtClean="0"/>
              <a:t>mình</a:t>
            </a:r>
            <a:r>
              <a:rPr lang="en-US" sz="4000" b="1" dirty="0" smtClean="0"/>
              <a:t> </a:t>
            </a:r>
            <a:r>
              <a:rPr lang="en-US" sz="4000" b="1" dirty="0" err="1" smtClean="0"/>
              <a:t>có</a:t>
            </a:r>
            <a:r>
              <a:rPr lang="en-US" sz="4000" b="1" dirty="0" smtClean="0"/>
              <a:t> </a:t>
            </a:r>
            <a:r>
              <a:rPr lang="en-US" sz="4000" b="1" dirty="0" err="1" smtClean="0"/>
              <a:t>văn</a:t>
            </a:r>
            <a:r>
              <a:rPr lang="en-US" sz="4000" b="1" dirty="0" smtClean="0"/>
              <a:t> </a:t>
            </a:r>
            <a:r>
              <a:rPr lang="en-US" sz="4000" b="1" dirty="0" err="1" smtClean="0"/>
              <a:t>tài</a:t>
            </a:r>
            <a:r>
              <a:rPr lang="en-US" sz="4000" b="1" dirty="0" smtClean="0"/>
              <a:t> </a:t>
            </a:r>
            <a:r>
              <a:rPr lang="en-US" sz="4000" b="1" dirty="0" err="1" smtClean="0"/>
              <a:t>nên</a:t>
            </a:r>
            <a:r>
              <a:rPr lang="en-US" sz="4000" b="1" dirty="0" smtClean="0"/>
              <a:t> </a:t>
            </a:r>
            <a:r>
              <a:rPr lang="en-US" sz="4000" b="1" dirty="0" err="1" smtClean="0"/>
              <a:t>rất</a:t>
            </a:r>
            <a:r>
              <a:rPr lang="en-US" sz="4000" b="1" dirty="0" smtClean="0"/>
              <a:t> hay </a:t>
            </a:r>
            <a:r>
              <a:rPr lang="en-US" sz="4000" b="1" dirty="0" err="1" smtClean="0"/>
              <a:t>viết</a:t>
            </a:r>
            <a:r>
              <a:rPr lang="en-US" sz="4000" b="1" dirty="0" smtClean="0"/>
              <a:t> </a:t>
            </a:r>
            <a:r>
              <a:rPr lang="en-US" sz="4000" b="1" dirty="0" err="1" smtClean="0"/>
              <a:t>truyện</a:t>
            </a:r>
            <a:r>
              <a:rPr lang="en-US" sz="4000" b="1" dirty="0" smtClean="0"/>
              <a:t>. </a:t>
            </a:r>
            <a:r>
              <a:rPr lang="en-US" sz="4000" b="1" dirty="0" err="1" smtClean="0">
                <a:solidFill>
                  <a:srgbClr val="FF0000"/>
                </a:solidFill>
              </a:rPr>
              <a:t>Truyện</a:t>
            </a:r>
            <a:r>
              <a:rPr lang="en-US" sz="4000" b="1" dirty="0" smtClean="0"/>
              <a:t> </a:t>
            </a:r>
            <a:r>
              <a:rPr lang="en-US" sz="4000" b="1" dirty="0" err="1" smtClean="0"/>
              <a:t>của</a:t>
            </a:r>
            <a:r>
              <a:rPr lang="en-US" sz="4000" b="1" dirty="0" smtClean="0"/>
              <a:t> </a:t>
            </a:r>
            <a:r>
              <a:rPr lang="en-US" sz="4000" b="1" dirty="0" err="1" smtClean="0"/>
              <a:t>vua</a:t>
            </a:r>
            <a:r>
              <a:rPr lang="en-US" sz="4000" b="1" dirty="0" smtClean="0"/>
              <a:t> </a:t>
            </a:r>
            <a:r>
              <a:rPr lang="en-US" sz="4000" b="1" dirty="0" err="1" smtClean="0"/>
              <a:t>rất</a:t>
            </a:r>
            <a:r>
              <a:rPr lang="en-US" sz="4000" b="1" dirty="0" smtClean="0"/>
              <a:t> </a:t>
            </a:r>
            <a:r>
              <a:rPr lang="en-US" sz="4000" b="1" dirty="0" err="1" smtClean="0"/>
              <a:t>nhạt</a:t>
            </a:r>
            <a:r>
              <a:rPr lang="en-US" sz="4000" b="1" dirty="0" smtClean="0"/>
              <a:t> </a:t>
            </a:r>
            <a:r>
              <a:rPr lang="en-US" sz="4000" b="1" dirty="0" err="1" smtClean="0"/>
              <a:t>nhẽo</a:t>
            </a:r>
            <a:r>
              <a:rPr lang="en-US" sz="4000" b="1" dirty="0" smtClean="0"/>
              <a:t> </a:t>
            </a:r>
            <a:r>
              <a:rPr lang="en-US" sz="4000" b="1" dirty="0" err="1" smtClean="0"/>
              <a:t>nhưng</a:t>
            </a:r>
            <a:r>
              <a:rPr lang="en-US" sz="4000" b="1" dirty="0" smtClean="0"/>
              <a:t> </a:t>
            </a:r>
            <a:r>
              <a:rPr lang="en-US" sz="4000" b="1" dirty="0" err="1" smtClean="0"/>
              <a:t>vì</a:t>
            </a:r>
            <a:r>
              <a:rPr lang="en-US" sz="4000" b="1" dirty="0" smtClean="0"/>
              <a:t> </a:t>
            </a:r>
            <a:r>
              <a:rPr lang="en-US" sz="4000" b="1" dirty="0" err="1" smtClean="0"/>
              <a:t>sợ</a:t>
            </a:r>
            <a:r>
              <a:rPr lang="en-US" sz="4000" b="1" dirty="0" smtClean="0"/>
              <a:t> </a:t>
            </a:r>
            <a:r>
              <a:rPr lang="en-US" sz="4000" b="1" dirty="0" err="1" smtClean="0"/>
              <a:t>vua</a:t>
            </a:r>
            <a:r>
              <a:rPr lang="en-US" sz="4000" b="1" dirty="0" smtClean="0"/>
              <a:t> </a:t>
            </a:r>
            <a:r>
              <a:rPr lang="en-US" sz="4000" b="1" dirty="0" err="1" smtClean="0"/>
              <a:t>nên</a:t>
            </a:r>
            <a:r>
              <a:rPr lang="en-US" sz="4000" b="1" dirty="0" smtClean="0"/>
              <a:t> </a:t>
            </a:r>
            <a:r>
              <a:rPr lang="en-US" sz="4000" b="1" dirty="0" err="1" smtClean="0">
                <a:solidFill>
                  <a:srgbClr val="FF0000"/>
                </a:solidFill>
              </a:rPr>
              <a:t>chẳng</a:t>
            </a:r>
            <a:r>
              <a:rPr lang="en-US" sz="4000" b="1" dirty="0" smtClean="0"/>
              <a:t> </a:t>
            </a:r>
            <a:r>
              <a:rPr lang="en-US" sz="4000" b="1" dirty="0" err="1" smtClean="0"/>
              <a:t>ai</a:t>
            </a:r>
            <a:r>
              <a:rPr lang="en-US" sz="4000" b="1" dirty="0" smtClean="0"/>
              <a:t> </a:t>
            </a:r>
            <a:r>
              <a:rPr lang="en-US" sz="4000" b="1" dirty="0" err="1" smtClean="0"/>
              <a:t>dám</a:t>
            </a:r>
            <a:r>
              <a:rPr lang="en-US" sz="4000" b="1" dirty="0" smtClean="0"/>
              <a:t> </a:t>
            </a:r>
            <a:r>
              <a:rPr lang="en-US" sz="4000" b="1" dirty="0" err="1" smtClean="0">
                <a:solidFill>
                  <a:srgbClr val="FF0000"/>
                </a:solidFill>
              </a:rPr>
              <a:t>chê</a:t>
            </a:r>
            <a:r>
              <a:rPr lang="en-US" sz="4000" b="1" dirty="0" smtClean="0"/>
              <a:t> </a:t>
            </a:r>
            <a:r>
              <a:rPr lang="en-US" sz="4000" b="1" dirty="0" err="1" smtClean="0"/>
              <a:t>bai</a:t>
            </a:r>
            <a:r>
              <a:rPr lang="en-US" sz="4000" b="1" dirty="0" smtClean="0"/>
              <a:t>. </a:t>
            </a:r>
            <a:r>
              <a:rPr lang="en-US" sz="4000" b="1" dirty="0" err="1" smtClean="0"/>
              <a:t>Chỉ</a:t>
            </a:r>
            <a:r>
              <a:rPr lang="en-US" sz="4000" b="1" dirty="0" smtClean="0"/>
              <a:t> </a:t>
            </a:r>
            <a:r>
              <a:rPr lang="en-US" sz="4000" b="1" dirty="0" err="1" smtClean="0"/>
              <a:t>có</a:t>
            </a:r>
            <a:r>
              <a:rPr lang="en-US" sz="4000" b="1" dirty="0" smtClean="0"/>
              <a:t> </a:t>
            </a:r>
            <a:r>
              <a:rPr lang="en-US" sz="4000" b="1" dirty="0" err="1" smtClean="0"/>
              <a:t>một</a:t>
            </a:r>
            <a:r>
              <a:rPr lang="en-US" sz="4000" b="1" dirty="0" smtClean="0"/>
              <a:t> </a:t>
            </a:r>
            <a:r>
              <a:rPr lang="en-US" sz="4000" b="1" dirty="0" err="1" smtClean="0"/>
              <a:t>nhà</a:t>
            </a:r>
            <a:r>
              <a:rPr lang="en-US" sz="4000" b="1" dirty="0" smtClean="0"/>
              <a:t> </a:t>
            </a:r>
            <a:r>
              <a:rPr lang="en-US" sz="4000" b="1" dirty="0" err="1" smtClean="0"/>
              <a:t>phê</a:t>
            </a:r>
            <a:r>
              <a:rPr lang="en-US" sz="4000" b="1" dirty="0" smtClean="0"/>
              <a:t> </a:t>
            </a:r>
            <a:r>
              <a:rPr lang="en-US" sz="4000" b="1" dirty="0" err="1" smtClean="0"/>
              <a:t>bình</a:t>
            </a:r>
            <a:r>
              <a:rPr lang="en-US" sz="4000" b="1" dirty="0" smtClean="0"/>
              <a:t> </a:t>
            </a:r>
            <a:r>
              <a:rPr lang="en-US" sz="4000" b="1" dirty="0" err="1" smtClean="0"/>
              <a:t>dám</a:t>
            </a:r>
            <a:r>
              <a:rPr lang="en-US" sz="4000" b="1" dirty="0" smtClean="0"/>
              <a:t> </a:t>
            </a:r>
            <a:r>
              <a:rPr lang="en-US" sz="4000" b="1" dirty="0" err="1" smtClean="0"/>
              <a:t>nói</a:t>
            </a:r>
            <a:r>
              <a:rPr lang="en-US" sz="4000" b="1" dirty="0" smtClean="0"/>
              <a:t> </a:t>
            </a:r>
            <a:r>
              <a:rPr lang="en-US" sz="4000" b="1" dirty="0" err="1" smtClean="0"/>
              <a:t>sự</a:t>
            </a:r>
            <a:r>
              <a:rPr lang="en-US" sz="4000" b="1" dirty="0" smtClean="0"/>
              <a:t> </a:t>
            </a:r>
            <a:r>
              <a:rPr lang="en-US" sz="4000" b="1" dirty="0" err="1" smtClean="0"/>
              <a:t>thật</a:t>
            </a:r>
            <a:r>
              <a:rPr lang="en-US" sz="4000" b="1" dirty="0" smtClean="0"/>
              <a:t>. </a:t>
            </a:r>
            <a:r>
              <a:rPr lang="en-US" sz="4000" b="1" dirty="0" err="1" smtClean="0"/>
              <a:t>Vua</a:t>
            </a:r>
            <a:r>
              <a:rPr lang="en-US" sz="4000" b="1" dirty="0" smtClean="0"/>
              <a:t> </a:t>
            </a:r>
            <a:r>
              <a:rPr lang="en-US" sz="4000" b="1" dirty="0" err="1" smtClean="0"/>
              <a:t>tức</a:t>
            </a:r>
            <a:r>
              <a:rPr lang="en-US" sz="4000" b="1" dirty="0" smtClean="0"/>
              <a:t> </a:t>
            </a:r>
            <a:r>
              <a:rPr lang="en-US" sz="4000" b="1" dirty="0" err="1" smtClean="0"/>
              <a:t>giận</a:t>
            </a:r>
            <a:r>
              <a:rPr lang="en-US" sz="4000" b="1" dirty="0" smtClean="0"/>
              <a:t> </a:t>
            </a:r>
            <a:r>
              <a:rPr lang="en-US" sz="4000" b="1" dirty="0" err="1" smtClean="0"/>
              <a:t>tống</a:t>
            </a:r>
            <a:r>
              <a:rPr lang="en-US" sz="4000" b="1" dirty="0" smtClean="0"/>
              <a:t> </a:t>
            </a:r>
            <a:r>
              <a:rPr lang="en-US" sz="4000" b="1" dirty="0" err="1" smtClean="0"/>
              <a:t>ông</a:t>
            </a:r>
            <a:r>
              <a:rPr lang="en-US" sz="4000" b="1" dirty="0" smtClean="0"/>
              <a:t> </a:t>
            </a:r>
            <a:r>
              <a:rPr lang="en-US" sz="4000" b="1" dirty="0" err="1" smtClean="0"/>
              <a:t>vào</a:t>
            </a:r>
            <a:r>
              <a:rPr lang="en-US" sz="4000" b="1" dirty="0" smtClean="0"/>
              <a:t> </a:t>
            </a:r>
            <a:r>
              <a:rPr lang="en-US" sz="4000" b="1" dirty="0" err="1" smtClean="0"/>
              <a:t>ngục</a:t>
            </a:r>
            <a:r>
              <a:rPr lang="en-US" sz="4000" dirty="0" smtClean="0"/>
              <a:t>.</a:t>
            </a:r>
          </a:p>
        </p:txBody>
      </p:sp>
      <p:sp>
        <p:nvSpPr>
          <p:cNvPr id="50180" name="Text Box 4"/>
          <p:cNvSpPr txBox="1">
            <a:spLocks noChangeArrowheads="1"/>
          </p:cNvSpPr>
          <p:nvPr/>
        </p:nvSpPr>
        <p:spPr bwMode="auto">
          <a:xfrm>
            <a:off x="5080000" y="2209800"/>
            <a:ext cx="12192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50181" name="Text Box 5"/>
          <p:cNvSpPr txBox="1">
            <a:spLocks noChangeArrowheads="1"/>
          </p:cNvSpPr>
          <p:nvPr/>
        </p:nvSpPr>
        <p:spPr bwMode="auto">
          <a:xfrm>
            <a:off x="8253863" y="3416253"/>
            <a:ext cx="18288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50182" name="Text Box 6"/>
          <p:cNvSpPr txBox="1">
            <a:spLocks noChangeArrowheads="1"/>
          </p:cNvSpPr>
          <p:nvPr/>
        </p:nvSpPr>
        <p:spPr bwMode="auto">
          <a:xfrm>
            <a:off x="6299200" y="2851150"/>
            <a:ext cx="20320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50183" name="Text Box 7"/>
          <p:cNvSpPr txBox="1">
            <a:spLocks noChangeArrowheads="1"/>
          </p:cNvSpPr>
          <p:nvPr/>
        </p:nvSpPr>
        <p:spPr bwMode="auto">
          <a:xfrm>
            <a:off x="1752600" y="4107076"/>
            <a:ext cx="11176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Tree>
    <p:extLst>
      <p:ext uri="{BB962C8B-B14F-4D97-AF65-F5344CB8AC3E}">
        <p14:creationId xmlns:p14="http://schemas.microsoft.com/office/powerpoint/2010/main" val="2477801512"/>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iterate type="lt">
                                    <p:tmPct val="0"/>
                                  </p:iterate>
                                  <p:childTnLst>
                                    <p:animEffect transition="out" filter="box(in)">
                                      <p:cBhvr>
                                        <p:cTn id="6" dur="500"/>
                                        <p:tgtEl>
                                          <p:spTgt spid="50180"/>
                                        </p:tgtEl>
                                      </p:cBhvr>
                                    </p:animEffect>
                                    <p:set>
                                      <p:cBhvr>
                                        <p:cTn id="7" dur="1" fill="hold">
                                          <p:stCondLst>
                                            <p:cond delay="499"/>
                                          </p:stCondLst>
                                        </p:cTn>
                                        <p:tgtEl>
                                          <p:spTgt spid="50180"/>
                                        </p:tgtEl>
                                        <p:attrNameLst>
                                          <p:attrName>style.visibility</p:attrName>
                                        </p:attrNameLst>
                                      </p:cBhvr>
                                      <p:to>
                                        <p:strVal val="hidden"/>
                                      </p:to>
                                    </p:set>
                                  </p:childTnLst>
                                </p:cTn>
                              </p:par>
                            </p:childTnLst>
                          </p:cTn>
                        </p:par>
                        <p:par>
                          <p:cTn id="8" fill="hold" nodeType="afterGroup">
                            <p:stCondLst>
                              <p:cond delay="500"/>
                            </p:stCondLst>
                            <p:childTnLst>
                              <p:par>
                                <p:cTn id="9" presetID="8" presetClass="exit" presetSubtype="16" fill="hold" grpId="0" nodeType="afterEffect">
                                  <p:stCondLst>
                                    <p:cond delay="0"/>
                                  </p:stCondLst>
                                  <p:childTnLst>
                                    <p:animEffect transition="out" filter="diamond(in)">
                                      <p:cBhvr>
                                        <p:cTn id="10" dur="500"/>
                                        <p:tgtEl>
                                          <p:spTgt spid="50181"/>
                                        </p:tgtEl>
                                      </p:cBhvr>
                                    </p:animEffect>
                                    <p:set>
                                      <p:cBhvr>
                                        <p:cTn id="11" dur="1" fill="hold">
                                          <p:stCondLst>
                                            <p:cond delay="499"/>
                                          </p:stCondLst>
                                        </p:cTn>
                                        <p:tgtEl>
                                          <p:spTgt spid="50181"/>
                                        </p:tgtEl>
                                        <p:attrNameLst>
                                          <p:attrName>style.visibility</p:attrName>
                                        </p:attrNameLst>
                                      </p:cBhvr>
                                      <p:to>
                                        <p:strVal val="hidden"/>
                                      </p:to>
                                    </p:set>
                                  </p:childTnLst>
                                </p:cTn>
                              </p:par>
                            </p:childTnLst>
                          </p:cTn>
                        </p:par>
                        <p:par>
                          <p:cTn id="12" fill="hold" nodeType="afterGroup">
                            <p:stCondLst>
                              <p:cond delay="1000"/>
                            </p:stCondLst>
                            <p:childTnLst>
                              <p:par>
                                <p:cTn id="13" presetID="8" presetClass="exit" presetSubtype="16" fill="hold" grpId="0" nodeType="afterEffect">
                                  <p:stCondLst>
                                    <p:cond delay="0"/>
                                  </p:stCondLst>
                                  <p:childTnLst>
                                    <p:animEffect transition="out" filter="diamond(in)">
                                      <p:cBhvr>
                                        <p:cTn id="14" dur="500"/>
                                        <p:tgtEl>
                                          <p:spTgt spid="50182"/>
                                        </p:tgtEl>
                                      </p:cBhvr>
                                    </p:animEffect>
                                    <p:set>
                                      <p:cBhvr>
                                        <p:cTn id="15" dur="1" fill="hold">
                                          <p:stCondLst>
                                            <p:cond delay="499"/>
                                          </p:stCondLst>
                                        </p:cTn>
                                        <p:tgtEl>
                                          <p:spTgt spid="50182"/>
                                        </p:tgtEl>
                                        <p:attrNameLst>
                                          <p:attrName>style.visibility</p:attrName>
                                        </p:attrNameLst>
                                      </p:cBhvr>
                                      <p:to>
                                        <p:strVal val="hidden"/>
                                      </p:to>
                                    </p:set>
                                  </p:childTnLst>
                                </p:cTn>
                              </p:par>
                            </p:childTnLst>
                          </p:cTn>
                        </p:par>
                        <p:par>
                          <p:cTn id="16" fill="hold" nodeType="afterGroup">
                            <p:stCondLst>
                              <p:cond delay="1500"/>
                            </p:stCondLst>
                            <p:childTnLst>
                              <p:par>
                                <p:cTn id="17" presetID="8" presetClass="exit" presetSubtype="16" fill="hold" grpId="0" nodeType="afterEffect">
                                  <p:stCondLst>
                                    <p:cond delay="0"/>
                                  </p:stCondLst>
                                  <p:childTnLst>
                                    <p:animEffect transition="out" filter="diamond(in)">
                                      <p:cBhvr>
                                        <p:cTn id="18" dur="500"/>
                                        <p:tgtEl>
                                          <p:spTgt spid="50183"/>
                                        </p:tgtEl>
                                      </p:cBhvr>
                                    </p:animEffect>
                                    <p:set>
                                      <p:cBhvr>
                                        <p:cTn id="19" dur="1" fill="hold">
                                          <p:stCondLst>
                                            <p:cond delay="499"/>
                                          </p:stCondLst>
                                        </p:cTn>
                                        <p:tgtEl>
                                          <p:spTgt spid="5018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0" grpId="0" animBg="1"/>
      <p:bldP spid="50181" grpId="0" animBg="1"/>
      <p:bldP spid="50182" grpId="0" animBg="1"/>
      <p:bldP spid="5018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609600" y="274638"/>
            <a:ext cx="10972800" cy="6202362"/>
          </a:xfrm>
        </p:spPr>
        <p:txBody>
          <a:bodyPr/>
          <a:lstStyle/>
          <a:p>
            <a:pPr algn="l" eaLnBrk="1" hangingPunct="1"/>
            <a:r>
              <a:rPr lang="en-US" sz="4000" smtClean="0"/>
              <a:t>   </a:t>
            </a:r>
            <a:r>
              <a:rPr lang="en-US" sz="4000" b="1" smtClean="0"/>
              <a:t>Thời gian sau, vua </a:t>
            </a:r>
            <a:r>
              <a:rPr lang="en-US" sz="4000" b="1" smtClean="0">
                <a:solidFill>
                  <a:srgbClr val="FF0000"/>
                </a:solidFill>
              </a:rPr>
              <a:t>trả</a:t>
            </a:r>
            <a:r>
              <a:rPr lang="en-US" sz="4000" b="1" smtClean="0"/>
              <a:t> lại tự do cho nhà phê bình, mời ông đến dự tiệc, thưởng thức sáng tác mới. Khi vua yêu cầu nhà phê bình nêu nhận xét, ông bước nhanh về phía mấy người lính canh và nói:</a:t>
            </a:r>
            <a:br>
              <a:rPr lang="en-US" sz="4000" b="1" smtClean="0"/>
            </a:br>
            <a:r>
              <a:rPr lang="en-US" sz="4000" b="1" smtClean="0"/>
              <a:t>–  Xin hãy đưa tôi </a:t>
            </a:r>
            <a:r>
              <a:rPr lang="en-US" sz="4000" b="1" smtClean="0">
                <a:solidFill>
                  <a:srgbClr val="FF0000"/>
                </a:solidFill>
              </a:rPr>
              <a:t>trở</a:t>
            </a:r>
            <a:r>
              <a:rPr lang="en-US" sz="4000" b="1" smtClean="0"/>
              <a:t> lại nhà giam!</a:t>
            </a:r>
          </a:p>
        </p:txBody>
      </p:sp>
      <p:sp>
        <p:nvSpPr>
          <p:cNvPr id="51206" name="Text Box 6"/>
          <p:cNvSpPr txBox="1">
            <a:spLocks noChangeArrowheads="1"/>
          </p:cNvSpPr>
          <p:nvPr/>
        </p:nvSpPr>
        <p:spPr bwMode="auto">
          <a:xfrm>
            <a:off x="5638800" y="1539875"/>
            <a:ext cx="9144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51207" name="Text Box 7"/>
          <p:cNvSpPr txBox="1">
            <a:spLocks noChangeArrowheads="1"/>
          </p:cNvSpPr>
          <p:nvPr/>
        </p:nvSpPr>
        <p:spPr bwMode="auto">
          <a:xfrm>
            <a:off x="4911678" y="4553850"/>
            <a:ext cx="10160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Tree>
    <p:extLst>
      <p:ext uri="{BB962C8B-B14F-4D97-AF65-F5344CB8AC3E}">
        <p14:creationId xmlns:p14="http://schemas.microsoft.com/office/powerpoint/2010/main" val="24567303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xit" presetSubtype="16" fill="hold" grpId="0" nodeType="afterEffect">
                                  <p:stCondLst>
                                    <p:cond delay="0"/>
                                  </p:stCondLst>
                                  <p:childTnLst>
                                    <p:animEffect transition="out" filter="diamond(in)">
                                      <p:cBhvr>
                                        <p:cTn id="6" dur="500"/>
                                        <p:tgtEl>
                                          <p:spTgt spid="51206"/>
                                        </p:tgtEl>
                                      </p:cBhvr>
                                    </p:animEffect>
                                    <p:set>
                                      <p:cBhvr>
                                        <p:cTn id="7" dur="1" fill="hold">
                                          <p:stCondLst>
                                            <p:cond delay="499"/>
                                          </p:stCondLst>
                                        </p:cTn>
                                        <p:tgtEl>
                                          <p:spTgt spid="51206"/>
                                        </p:tgtEl>
                                        <p:attrNameLst>
                                          <p:attrName>style.visibility</p:attrName>
                                        </p:attrNameLst>
                                      </p:cBhvr>
                                      <p:to>
                                        <p:strVal val="hidden"/>
                                      </p:to>
                                    </p:set>
                                  </p:childTnLst>
                                </p:cTn>
                              </p:par>
                            </p:childTnLst>
                          </p:cTn>
                        </p:par>
                        <p:par>
                          <p:cTn id="8" fill="hold" nodeType="afterGroup">
                            <p:stCondLst>
                              <p:cond delay="500"/>
                            </p:stCondLst>
                            <p:childTnLst>
                              <p:par>
                                <p:cTn id="9" presetID="8" presetClass="exit" presetSubtype="16" fill="hold" grpId="0" nodeType="afterEffect">
                                  <p:stCondLst>
                                    <p:cond delay="0"/>
                                  </p:stCondLst>
                                  <p:childTnLst>
                                    <p:animEffect transition="out" filter="diamond(in)">
                                      <p:cBhvr>
                                        <p:cTn id="10" dur="500"/>
                                        <p:tgtEl>
                                          <p:spTgt spid="51207"/>
                                        </p:tgtEl>
                                      </p:cBhvr>
                                    </p:animEffect>
                                    <p:set>
                                      <p:cBhvr>
                                        <p:cTn id="11" dur="1" fill="hold">
                                          <p:stCondLst>
                                            <p:cond delay="499"/>
                                          </p:stCondLst>
                                        </p:cTn>
                                        <p:tgtEl>
                                          <p:spTgt spid="512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nimBg="1"/>
      <p:bldP spid="51207"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381000"/>
            <a:ext cx="10871200" cy="6019800"/>
          </a:xfrm>
        </p:spPr>
        <p:txBody>
          <a:bodyPr/>
          <a:lstStyle/>
          <a:p>
            <a:pPr algn="l" eaLnBrk="1" hangingPunct="1"/>
            <a:r>
              <a:rPr lang="en-US" sz="3600" dirty="0" smtClean="0">
                <a:solidFill>
                  <a:srgbClr val="FF0000"/>
                </a:solidFill>
              </a:rPr>
              <a:t>b) </a:t>
            </a:r>
            <a:r>
              <a:rPr lang="en-US" sz="3600" dirty="0" err="1" smtClean="0"/>
              <a:t>Những</a:t>
            </a:r>
            <a:r>
              <a:rPr lang="en-US" sz="3600" dirty="0" smtClean="0"/>
              <a:t> </a:t>
            </a:r>
            <a:r>
              <a:rPr lang="en-US" sz="3600" dirty="0" err="1" smtClean="0"/>
              <a:t>tiếng</a:t>
            </a:r>
            <a:r>
              <a:rPr lang="en-US" sz="3600" dirty="0" smtClean="0"/>
              <a:t> </a:t>
            </a:r>
            <a:r>
              <a:rPr lang="en-US" sz="3600" dirty="0" err="1" smtClean="0"/>
              <a:t>có</a:t>
            </a:r>
            <a:r>
              <a:rPr lang="en-US" sz="3600" dirty="0" smtClean="0"/>
              <a:t> </a:t>
            </a:r>
            <a:r>
              <a:rPr lang="en-US" sz="3600" dirty="0" err="1" smtClean="0"/>
              <a:t>thanh</a:t>
            </a:r>
            <a:r>
              <a:rPr lang="en-US" sz="3600" dirty="0" smtClean="0"/>
              <a:t> </a:t>
            </a:r>
            <a:r>
              <a:rPr lang="en-US" sz="3600" dirty="0" err="1" smtClean="0"/>
              <a:t>hỏi</a:t>
            </a:r>
            <a:r>
              <a:rPr lang="en-US" sz="3600" dirty="0" smtClean="0"/>
              <a:t>/</a:t>
            </a:r>
            <a:r>
              <a:rPr lang="en-US" sz="3600" dirty="0" err="1" smtClean="0"/>
              <a:t>thanh</a:t>
            </a:r>
            <a:r>
              <a:rPr lang="en-US" sz="3600" dirty="0" smtClean="0"/>
              <a:t> </a:t>
            </a:r>
            <a:r>
              <a:rPr lang="en-US" sz="3600" dirty="0" err="1" smtClean="0"/>
              <a:t>ngã</a:t>
            </a:r>
            <a:r>
              <a:rPr lang="en-US" sz="3600" dirty="0" smtClean="0"/>
              <a:t>.</a:t>
            </a:r>
            <a:br>
              <a:rPr lang="en-US" sz="3600" dirty="0" smtClean="0"/>
            </a:br>
            <a:r>
              <a:rPr lang="en-US" sz="3600" dirty="0" smtClean="0"/>
              <a:t>	</a:t>
            </a:r>
            <a:r>
              <a:rPr lang="en-US" sz="4000" b="1" dirty="0" err="1" smtClean="0"/>
              <a:t>Lịch</a:t>
            </a:r>
            <a:r>
              <a:rPr lang="en-US" sz="4000" b="1" dirty="0" smtClean="0"/>
              <a:t> </a:t>
            </a:r>
            <a:r>
              <a:rPr lang="en-US" sz="4000" b="1" dirty="0" err="1" smtClean="0"/>
              <a:t>sử</a:t>
            </a:r>
            <a:r>
              <a:rPr lang="en-US" sz="4000" b="1" dirty="0" smtClean="0"/>
              <a:t> </a:t>
            </a:r>
            <a:r>
              <a:rPr lang="en-US" sz="4000" b="1" dirty="0" err="1" smtClean="0"/>
              <a:t>bấy</a:t>
            </a:r>
            <a:r>
              <a:rPr lang="en-US" sz="4000" b="1" dirty="0" smtClean="0"/>
              <a:t> </a:t>
            </a:r>
            <a:r>
              <a:rPr lang="en-US" sz="4000" b="1" dirty="0" err="1" smtClean="0"/>
              <a:t>giờ</a:t>
            </a:r>
            <a:r>
              <a:rPr lang="en-US" sz="4000" b="1" dirty="0" smtClean="0"/>
              <a:t> </a:t>
            </a:r>
            <a:r>
              <a:rPr lang="en-US" sz="4000" b="1" dirty="0" err="1" smtClean="0"/>
              <a:t>ngắn</a:t>
            </a:r>
            <a:r>
              <a:rPr lang="en-US" sz="4000" b="1" dirty="0" smtClean="0"/>
              <a:t> </a:t>
            </a:r>
            <a:r>
              <a:rPr lang="en-US" sz="4000" b="1" dirty="0" err="1" smtClean="0"/>
              <a:t>hơn</a:t>
            </a:r>
            <a:r>
              <a:rPr lang="en-US" sz="4000" b="1" dirty="0" smtClean="0"/>
              <a:t/>
            </a:r>
            <a:br>
              <a:rPr lang="en-US" sz="4000" b="1" dirty="0" smtClean="0"/>
            </a:br>
            <a:r>
              <a:rPr lang="en-US" sz="4000" dirty="0" err="1" smtClean="0"/>
              <a:t>Thấy</a:t>
            </a:r>
            <a:r>
              <a:rPr lang="en-US" sz="4000" dirty="0" smtClean="0"/>
              <a:t> </a:t>
            </a:r>
            <a:r>
              <a:rPr lang="en-US" sz="4000" dirty="0" err="1" smtClean="0"/>
              <a:t>điểm</a:t>
            </a:r>
            <a:r>
              <a:rPr lang="en-US" sz="4000" dirty="0" smtClean="0"/>
              <a:t> </a:t>
            </a:r>
            <a:r>
              <a:rPr lang="en-US" sz="4000" dirty="0" err="1" smtClean="0">
                <a:solidFill>
                  <a:srgbClr val="FF0000"/>
                </a:solidFill>
              </a:rPr>
              <a:t>tổng</a:t>
            </a:r>
            <a:r>
              <a:rPr lang="en-US" sz="4000" dirty="0" smtClean="0"/>
              <a:t> </a:t>
            </a:r>
            <a:r>
              <a:rPr lang="en-US" sz="4000" dirty="0" err="1" smtClean="0"/>
              <a:t>kết</a:t>
            </a:r>
            <a:r>
              <a:rPr lang="en-US" sz="4000" dirty="0" smtClean="0"/>
              <a:t> </a:t>
            </a:r>
            <a:r>
              <a:rPr lang="en-US" sz="4000" dirty="0" err="1" smtClean="0"/>
              <a:t>môn</a:t>
            </a:r>
            <a:r>
              <a:rPr lang="en-US" sz="4000" dirty="0" smtClean="0"/>
              <a:t> </a:t>
            </a:r>
            <a:r>
              <a:rPr lang="en-US" sz="4000" dirty="0" err="1" smtClean="0"/>
              <a:t>Lịch</a:t>
            </a:r>
            <a:r>
              <a:rPr lang="en-US" sz="4000" dirty="0" smtClean="0"/>
              <a:t> </a:t>
            </a:r>
            <a:r>
              <a:rPr lang="en-US" sz="4000" dirty="0" err="1" smtClean="0">
                <a:solidFill>
                  <a:srgbClr val="FF0000"/>
                </a:solidFill>
              </a:rPr>
              <a:t>sử</a:t>
            </a:r>
            <a:r>
              <a:rPr lang="en-US" sz="4000" dirty="0" smtClean="0">
                <a:solidFill>
                  <a:srgbClr val="FF0000"/>
                </a:solidFill>
              </a:rPr>
              <a:t> </a:t>
            </a:r>
            <a:r>
              <a:rPr lang="en-US" sz="4000" dirty="0" err="1" smtClean="0"/>
              <a:t>của</a:t>
            </a:r>
            <a:r>
              <a:rPr lang="en-US" sz="4000" dirty="0" smtClean="0"/>
              <a:t> </a:t>
            </a:r>
            <a:r>
              <a:rPr lang="en-US" sz="4000" dirty="0" err="1" smtClean="0"/>
              <a:t>cháu</a:t>
            </a:r>
            <a:r>
              <a:rPr lang="en-US" sz="4000" dirty="0" smtClean="0"/>
              <a:t> </a:t>
            </a:r>
            <a:r>
              <a:rPr lang="en-US" sz="4000" dirty="0" err="1" smtClean="0"/>
              <a:t>thấp</a:t>
            </a:r>
            <a:r>
              <a:rPr lang="en-US" sz="4000" dirty="0" smtClean="0"/>
              <a:t> </a:t>
            </a:r>
            <a:r>
              <a:rPr lang="en-US" sz="4000" dirty="0" err="1" smtClean="0"/>
              <a:t>quá</a:t>
            </a:r>
            <a:r>
              <a:rPr lang="en-US" sz="4000" dirty="0" smtClean="0"/>
              <a:t>, </a:t>
            </a:r>
            <a:r>
              <a:rPr lang="en-US" sz="4000" dirty="0" err="1" smtClean="0"/>
              <a:t>ông</a:t>
            </a:r>
            <a:r>
              <a:rPr lang="en-US" sz="4000" dirty="0" smtClean="0"/>
              <a:t> </a:t>
            </a:r>
            <a:r>
              <a:rPr lang="en-US" sz="4000" dirty="0" err="1" smtClean="0">
                <a:solidFill>
                  <a:srgbClr val="FF0000"/>
                </a:solidFill>
              </a:rPr>
              <a:t>bảo</a:t>
            </a:r>
            <a:r>
              <a:rPr lang="en-US" sz="4000" dirty="0" smtClean="0"/>
              <a:t>:</a:t>
            </a:r>
            <a:br>
              <a:rPr lang="en-US" sz="4000" dirty="0" smtClean="0"/>
            </a:br>
            <a:r>
              <a:rPr lang="en-US" sz="4000" dirty="0" smtClean="0"/>
              <a:t>	– </a:t>
            </a:r>
            <a:r>
              <a:rPr lang="en-US" sz="4000" dirty="0" err="1" smtClean="0"/>
              <a:t>Ngày</a:t>
            </a:r>
            <a:r>
              <a:rPr lang="en-US" sz="4000" dirty="0" smtClean="0"/>
              <a:t> </a:t>
            </a:r>
            <a:r>
              <a:rPr lang="en-US" sz="4000" dirty="0" err="1" smtClean="0"/>
              <a:t>ông</a:t>
            </a:r>
            <a:r>
              <a:rPr lang="en-US" sz="4000" dirty="0" smtClean="0"/>
              <a:t> </a:t>
            </a:r>
            <a:r>
              <a:rPr lang="en-US" sz="4000" dirty="0" err="1" smtClean="0"/>
              <a:t>đi</a:t>
            </a:r>
            <a:r>
              <a:rPr lang="en-US" sz="4000" dirty="0" smtClean="0"/>
              <a:t> </a:t>
            </a:r>
            <a:r>
              <a:rPr lang="en-US" sz="4000" dirty="0" err="1" smtClean="0"/>
              <a:t>học</a:t>
            </a:r>
            <a:r>
              <a:rPr lang="en-US" sz="4000" dirty="0" smtClean="0"/>
              <a:t>, </a:t>
            </a:r>
            <a:r>
              <a:rPr lang="en-US" sz="4000" dirty="0" err="1" smtClean="0"/>
              <a:t>ông</a:t>
            </a:r>
            <a:r>
              <a:rPr lang="en-US" sz="4000" dirty="0" smtClean="0"/>
              <a:t> </a:t>
            </a:r>
            <a:r>
              <a:rPr lang="en-US" sz="4000" dirty="0" err="1" smtClean="0"/>
              <a:t>toàn</a:t>
            </a:r>
            <a:r>
              <a:rPr lang="en-US" sz="4000" dirty="0" smtClean="0"/>
              <a:t> </a:t>
            </a:r>
            <a:r>
              <a:rPr lang="en-US" sz="4000" dirty="0" err="1" smtClean="0"/>
              <a:t>được</a:t>
            </a:r>
            <a:r>
              <a:rPr lang="en-US" sz="4000" dirty="0" smtClean="0"/>
              <a:t> </a:t>
            </a:r>
            <a:r>
              <a:rPr lang="en-US" sz="4000" dirty="0" err="1" smtClean="0">
                <a:solidFill>
                  <a:srgbClr val="FF0000"/>
                </a:solidFill>
              </a:rPr>
              <a:t>điểm</a:t>
            </a:r>
            <a:r>
              <a:rPr lang="en-US" sz="4000" dirty="0" smtClean="0"/>
              <a:t> 9, </a:t>
            </a:r>
            <a:r>
              <a:rPr lang="en-US" sz="4000" dirty="0" err="1" smtClean="0"/>
              <a:t>điểm</a:t>
            </a:r>
            <a:r>
              <a:rPr lang="en-US" sz="4000" dirty="0" smtClean="0"/>
              <a:t> 10 </a:t>
            </a:r>
            <a:r>
              <a:rPr lang="en-US" sz="4000" dirty="0" err="1" smtClean="0"/>
              <a:t>môn</a:t>
            </a:r>
            <a:r>
              <a:rPr lang="en-US" sz="4000" dirty="0" smtClean="0"/>
              <a:t> </a:t>
            </a:r>
            <a:r>
              <a:rPr lang="en-US" sz="4000" dirty="0" err="1" smtClean="0"/>
              <a:t>Lịch</a:t>
            </a:r>
            <a:r>
              <a:rPr lang="en-US" sz="4000" dirty="0" smtClean="0"/>
              <a:t> </a:t>
            </a:r>
            <a:r>
              <a:rPr lang="en-US" sz="4000" dirty="0" err="1" smtClean="0"/>
              <a:t>sử</a:t>
            </a:r>
            <a:r>
              <a:rPr lang="en-US" sz="4000" dirty="0" smtClean="0"/>
              <a:t>.</a:t>
            </a:r>
          </a:p>
        </p:txBody>
      </p:sp>
      <p:sp>
        <p:nvSpPr>
          <p:cNvPr id="49155" name="Text Box 3"/>
          <p:cNvSpPr txBox="1">
            <a:spLocks noChangeArrowheads="1"/>
          </p:cNvSpPr>
          <p:nvPr/>
        </p:nvSpPr>
        <p:spPr bwMode="auto">
          <a:xfrm>
            <a:off x="2946400" y="2743200"/>
            <a:ext cx="14224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49156" name="Text Box 4"/>
          <p:cNvSpPr txBox="1">
            <a:spLocks noChangeArrowheads="1"/>
          </p:cNvSpPr>
          <p:nvPr/>
        </p:nvSpPr>
        <p:spPr bwMode="auto">
          <a:xfrm>
            <a:off x="2662072" y="3382323"/>
            <a:ext cx="10160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49157" name="Text Box 5"/>
          <p:cNvSpPr txBox="1">
            <a:spLocks noChangeArrowheads="1"/>
          </p:cNvSpPr>
          <p:nvPr/>
        </p:nvSpPr>
        <p:spPr bwMode="auto">
          <a:xfrm>
            <a:off x="7315200" y="2819400"/>
            <a:ext cx="7112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49158" name="Text Box 6"/>
          <p:cNvSpPr txBox="1">
            <a:spLocks noChangeArrowheads="1"/>
          </p:cNvSpPr>
          <p:nvPr/>
        </p:nvSpPr>
        <p:spPr bwMode="auto">
          <a:xfrm>
            <a:off x="9296400" y="3980644"/>
            <a:ext cx="15240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Tree>
    <p:extLst>
      <p:ext uri="{BB962C8B-B14F-4D97-AF65-F5344CB8AC3E}">
        <p14:creationId xmlns:p14="http://schemas.microsoft.com/office/powerpoint/2010/main" val="2539389449"/>
      </p:ext>
    </p:extLst>
  </p:cSld>
  <p:clrMapOvr>
    <a:masterClrMapping/>
  </p:clrMapOvr>
  <p:transition>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xit" presetSubtype="16" fill="hold" grpId="0" nodeType="clickEffect">
                                  <p:stCondLst>
                                    <p:cond delay="0"/>
                                  </p:stCondLst>
                                  <p:childTnLst>
                                    <p:animEffect transition="out" filter="diamond(in)">
                                      <p:cBhvr>
                                        <p:cTn id="6" dur="500"/>
                                        <p:tgtEl>
                                          <p:spTgt spid="49155"/>
                                        </p:tgtEl>
                                      </p:cBhvr>
                                    </p:animEffect>
                                    <p:set>
                                      <p:cBhvr>
                                        <p:cTn id="7" dur="1" fill="hold">
                                          <p:stCondLst>
                                            <p:cond delay="499"/>
                                          </p:stCondLst>
                                        </p:cTn>
                                        <p:tgtEl>
                                          <p:spTgt spid="49155"/>
                                        </p:tgtEl>
                                        <p:attrNameLst>
                                          <p:attrName>style.visibility</p:attrName>
                                        </p:attrNameLst>
                                      </p:cBhvr>
                                      <p:to>
                                        <p:strVal val="hidden"/>
                                      </p:to>
                                    </p:set>
                                  </p:childTnLst>
                                </p:cTn>
                              </p:par>
                            </p:childTnLst>
                          </p:cTn>
                        </p:par>
                        <p:par>
                          <p:cTn id="8" fill="hold" nodeType="afterGroup">
                            <p:stCondLst>
                              <p:cond delay="500"/>
                            </p:stCondLst>
                            <p:childTnLst>
                              <p:par>
                                <p:cTn id="9" presetID="8" presetClass="exit" presetSubtype="16" fill="hold" grpId="0" nodeType="afterEffect">
                                  <p:stCondLst>
                                    <p:cond delay="0"/>
                                  </p:stCondLst>
                                  <p:childTnLst>
                                    <p:animEffect transition="out" filter="diamond(in)">
                                      <p:cBhvr>
                                        <p:cTn id="10" dur="500"/>
                                        <p:tgtEl>
                                          <p:spTgt spid="49156"/>
                                        </p:tgtEl>
                                      </p:cBhvr>
                                    </p:animEffect>
                                    <p:set>
                                      <p:cBhvr>
                                        <p:cTn id="11" dur="1" fill="hold">
                                          <p:stCondLst>
                                            <p:cond delay="499"/>
                                          </p:stCondLst>
                                        </p:cTn>
                                        <p:tgtEl>
                                          <p:spTgt spid="49156"/>
                                        </p:tgtEl>
                                        <p:attrNameLst>
                                          <p:attrName>style.visibility</p:attrName>
                                        </p:attrNameLst>
                                      </p:cBhvr>
                                      <p:to>
                                        <p:strVal val="hidden"/>
                                      </p:to>
                                    </p:set>
                                  </p:childTnLst>
                                </p:cTn>
                              </p:par>
                            </p:childTnLst>
                          </p:cTn>
                        </p:par>
                        <p:par>
                          <p:cTn id="12" fill="hold" nodeType="afterGroup">
                            <p:stCondLst>
                              <p:cond delay="1000"/>
                            </p:stCondLst>
                            <p:childTnLst>
                              <p:par>
                                <p:cTn id="13" presetID="8" presetClass="exit" presetSubtype="16" fill="hold" grpId="0" nodeType="afterEffect">
                                  <p:stCondLst>
                                    <p:cond delay="0"/>
                                  </p:stCondLst>
                                  <p:childTnLst>
                                    <p:animEffect transition="out" filter="diamond(in)">
                                      <p:cBhvr>
                                        <p:cTn id="14" dur="500"/>
                                        <p:tgtEl>
                                          <p:spTgt spid="49157"/>
                                        </p:tgtEl>
                                      </p:cBhvr>
                                    </p:animEffect>
                                    <p:set>
                                      <p:cBhvr>
                                        <p:cTn id="15" dur="1" fill="hold">
                                          <p:stCondLst>
                                            <p:cond delay="499"/>
                                          </p:stCondLst>
                                        </p:cTn>
                                        <p:tgtEl>
                                          <p:spTgt spid="49157"/>
                                        </p:tgtEl>
                                        <p:attrNameLst>
                                          <p:attrName>style.visibility</p:attrName>
                                        </p:attrNameLst>
                                      </p:cBhvr>
                                      <p:to>
                                        <p:strVal val="hidden"/>
                                      </p:to>
                                    </p:set>
                                  </p:childTnLst>
                                </p:cTn>
                              </p:par>
                            </p:childTnLst>
                          </p:cTn>
                        </p:par>
                        <p:par>
                          <p:cTn id="16" fill="hold" nodeType="afterGroup">
                            <p:stCondLst>
                              <p:cond delay="1500"/>
                            </p:stCondLst>
                            <p:childTnLst>
                              <p:par>
                                <p:cTn id="17" presetID="8" presetClass="exit" presetSubtype="16" fill="hold" grpId="0" nodeType="afterEffect">
                                  <p:stCondLst>
                                    <p:cond delay="0"/>
                                  </p:stCondLst>
                                  <p:childTnLst>
                                    <p:animEffect transition="out" filter="diamond(in)">
                                      <p:cBhvr>
                                        <p:cTn id="18" dur="500"/>
                                        <p:tgtEl>
                                          <p:spTgt spid="49158"/>
                                        </p:tgtEl>
                                      </p:cBhvr>
                                    </p:animEffect>
                                    <p:set>
                                      <p:cBhvr>
                                        <p:cTn id="19" dur="1" fill="hold">
                                          <p:stCondLst>
                                            <p:cond delay="499"/>
                                          </p:stCondLst>
                                        </p:cTn>
                                        <p:tgtEl>
                                          <p:spTgt spid="4915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p:bldP spid="49156" grpId="0" animBg="1"/>
      <p:bldP spid="49157" grpId="0" animBg="1"/>
      <p:bldP spid="4915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title"/>
          </p:nvPr>
        </p:nvSpPr>
        <p:spPr>
          <a:xfrm>
            <a:off x="609600" y="304800"/>
            <a:ext cx="10972800" cy="6096000"/>
          </a:xfrm>
        </p:spPr>
        <p:txBody>
          <a:bodyPr/>
          <a:lstStyle/>
          <a:p>
            <a:pPr algn="l" eaLnBrk="1" hangingPunct="1"/>
            <a:r>
              <a:rPr lang="en-US" sz="4000" smtClean="0"/>
              <a:t>. Thế mà bây giờ điểm </a:t>
            </a:r>
            <a:r>
              <a:rPr lang="en-US" sz="4000" smtClean="0">
                <a:solidFill>
                  <a:srgbClr val="FF0000"/>
                </a:solidFill>
              </a:rPr>
              <a:t>tổng</a:t>
            </a:r>
            <a:r>
              <a:rPr lang="en-US" sz="4000" smtClean="0"/>
              <a:t> kết môn Lịch sử của Cháu </a:t>
            </a:r>
            <a:r>
              <a:rPr lang="en-US" sz="4000" smtClean="0">
                <a:solidFill>
                  <a:srgbClr val="FF0000"/>
                </a:solidFill>
              </a:rPr>
              <a:t>chỉ</a:t>
            </a:r>
            <a:r>
              <a:rPr lang="en-US" sz="4000" smtClean="0"/>
              <a:t> được 5,5. Cháu suy </a:t>
            </a:r>
            <a:r>
              <a:rPr lang="en-US" sz="4000" smtClean="0">
                <a:solidFill>
                  <a:srgbClr val="FF0000"/>
                </a:solidFill>
              </a:rPr>
              <a:t>nghĩ</a:t>
            </a:r>
            <a:r>
              <a:rPr lang="en-US" sz="4000" smtClean="0"/>
              <a:t> sao đây?</a:t>
            </a:r>
            <a:br>
              <a:rPr lang="en-US" sz="4000" smtClean="0"/>
            </a:br>
            <a:r>
              <a:rPr lang="en-US" sz="4000" smtClean="0"/>
              <a:t>	Cháu đáp:</a:t>
            </a:r>
            <a:br>
              <a:rPr lang="en-US" sz="4000" smtClean="0"/>
            </a:br>
            <a:r>
              <a:rPr lang="en-US" sz="4000" smtClean="0"/>
              <a:t>	–Nhưng thời ông đi học thì lịch sử ngắn hơn bây giờ ạ.</a:t>
            </a:r>
          </a:p>
        </p:txBody>
      </p:sp>
      <p:sp>
        <p:nvSpPr>
          <p:cNvPr id="53253" name="Text Box 5"/>
          <p:cNvSpPr txBox="1">
            <a:spLocks noChangeArrowheads="1"/>
          </p:cNvSpPr>
          <p:nvPr/>
        </p:nvSpPr>
        <p:spPr bwMode="auto">
          <a:xfrm>
            <a:off x="5778310" y="1492250"/>
            <a:ext cx="14224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53254" name="Text Box 6"/>
          <p:cNvSpPr txBox="1">
            <a:spLocks noChangeArrowheads="1"/>
          </p:cNvSpPr>
          <p:nvPr/>
        </p:nvSpPr>
        <p:spPr bwMode="auto">
          <a:xfrm>
            <a:off x="2971800" y="2096069"/>
            <a:ext cx="9144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
        <p:nvSpPr>
          <p:cNvPr id="53255" name="Text Box 7"/>
          <p:cNvSpPr txBox="1">
            <a:spLocks noChangeArrowheads="1"/>
          </p:cNvSpPr>
          <p:nvPr/>
        </p:nvSpPr>
        <p:spPr bwMode="auto">
          <a:xfrm>
            <a:off x="8229600" y="2181320"/>
            <a:ext cx="1422400" cy="64135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endParaRPr lang="en-US" sz="3600"/>
          </a:p>
        </p:txBody>
      </p:sp>
    </p:spTree>
    <p:extLst>
      <p:ext uri="{BB962C8B-B14F-4D97-AF65-F5344CB8AC3E}">
        <p14:creationId xmlns:p14="http://schemas.microsoft.com/office/powerpoint/2010/main" val="8327065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xit" presetSubtype="16" fill="hold" grpId="0" nodeType="afterEffect">
                                  <p:stCondLst>
                                    <p:cond delay="0"/>
                                  </p:stCondLst>
                                  <p:childTnLst>
                                    <p:animEffect transition="out" filter="diamond(in)">
                                      <p:cBhvr>
                                        <p:cTn id="6" dur="500"/>
                                        <p:tgtEl>
                                          <p:spTgt spid="53253"/>
                                        </p:tgtEl>
                                      </p:cBhvr>
                                    </p:animEffect>
                                    <p:set>
                                      <p:cBhvr>
                                        <p:cTn id="7" dur="1" fill="hold">
                                          <p:stCondLst>
                                            <p:cond delay="499"/>
                                          </p:stCondLst>
                                        </p:cTn>
                                        <p:tgtEl>
                                          <p:spTgt spid="53253"/>
                                        </p:tgtEl>
                                        <p:attrNameLst>
                                          <p:attrName>style.visibility</p:attrName>
                                        </p:attrNameLst>
                                      </p:cBhvr>
                                      <p:to>
                                        <p:strVal val="hidden"/>
                                      </p:to>
                                    </p:set>
                                  </p:childTnLst>
                                </p:cTn>
                              </p:par>
                            </p:childTnLst>
                          </p:cTn>
                        </p:par>
                        <p:par>
                          <p:cTn id="8" fill="hold" nodeType="afterGroup">
                            <p:stCondLst>
                              <p:cond delay="500"/>
                            </p:stCondLst>
                            <p:childTnLst>
                              <p:par>
                                <p:cTn id="9" presetID="8" presetClass="exit" presetSubtype="16" fill="hold" grpId="0" nodeType="afterEffect">
                                  <p:stCondLst>
                                    <p:cond delay="0"/>
                                  </p:stCondLst>
                                  <p:childTnLst>
                                    <p:animEffect transition="out" filter="diamond(in)">
                                      <p:cBhvr>
                                        <p:cTn id="10" dur="500"/>
                                        <p:tgtEl>
                                          <p:spTgt spid="53254"/>
                                        </p:tgtEl>
                                      </p:cBhvr>
                                    </p:animEffect>
                                    <p:set>
                                      <p:cBhvr>
                                        <p:cTn id="11" dur="1" fill="hold">
                                          <p:stCondLst>
                                            <p:cond delay="499"/>
                                          </p:stCondLst>
                                        </p:cTn>
                                        <p:tgtEl>
                                          <p:spTgt spid="53254"/>
                                        </p:tgtEl>
                                        <p:attrNameLst>
                                          <p:attrName>style.visibility</p:attrName>
                                        </p:attrNameLst>
                                      </p:cBhvr>
                                      <p:to>
                                        <p:strVal val="hidden"/>
                                      </p:to>
                                    </p:set>
                                  </p:childTnLst>
                                </p:cTn>
                              </p:par>
                            </p:childTnLst>
                          </p:cTn>
                        </p:par>
                        <p:par>
                          <p:cTn id="12" fill="hold" nodeType="afterGroup">
                            <p:stCondLst>
                              <p:cond delay="1000"/>
                            </p:stCondLst>
                            <p:childTnLst>
                              <p:par>
                                <p:cTn id="13" presetID="8" presetClass="exit" presetSubtype="16" fill="hold" grpId="0" nodeType="afterEffect">
                                  <p:stCondLst>
                                    <p:cond delay="0"/>
                                  </p:stCondLst>
                                  <p:childTnLst>
                                    <p:animEffect transition="out" filter="diamond(in)">
                                      <p:cBhvr>
                                        <p:cTn id="14" dur="500"/>
                                        <p:tgtEl>
                                          <p:spTgt spid="53255"/>
                                        </p:tgtEl>
                                      </p:cBhvr>
                                    </p:animEffect>
                                    <p:set>
                                      <p:cBhvr>
                                        <p:cTn id="15" dur="1" fill="hold">
                                          <p:stCondLst>
                                            <p:cond delay="499"/>
                                          </p:stCondLst>
                                        </p:cTn>
                                        <p:tgtEl>
                                          <p:spTgt spid="5325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3" grpId="0" animBg="1"/>
      <p:bldP spid="53254" grpId="0" animBg="1"/>
      <p:bldP spid="532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2"/>
          <p:cNvSpPr txBox="1">
            <a:spLocks noChangeArrowheads="1"/>
          </p:cNvSpPr>
          <p:nvPr/>
        </p:nvSpPr>
        <p:spPr bwMode="auto">
          <a:xfrm>
            <a:off x="-693193" y="1752600"/>
            <a:ext cx="7543800" cy="762000"/>
          </a:xfrm>
          <a:prstGeom prst="rect">
            <a:avLst/>
          </a:prstGeom>
          <a:noFill/>
          <a:ln w="9525">
            <a:noFill/>
            <a:miter lim="800000"/>
            <a:headEnd/>
            <a:tailEnd/>
          </a:ln>
        </p:spPr>
        <p:txBody>
          <a:bodyPr>
            <a:spAutoFit/>
          </a:bodyPr>
          <a:lstStyle/>
          <a:p>
            <a:pPr algn="ctr">
              <a:spcBef>
                <a:spcPct val="50000"/>
              </a:spcBef>
            </a:pPr>
            <a:r>
              <a:rPr lang="en-US" sz="4400" b="1" dirty="0" smtClean="0"/>
              <a:t> </a:t>
            </a:r>
            <a:r>
              <a:rPr lang="en-US" sz="4400" b="1" dirty="0" err="1"/>
              <a:t>Nghe</a:t>
            </a:r>
            <a:r>
              <a:rPr lang="en-US" sz="4400" b="1" dirty="0"/>
              <a:t>- </a:t>
            </a:r>
            <a:r>
              <a:rPr lang="en-US" sz="4400" b="1" dirty="0" err="1" smtClean="0"/>
              <a:t>viết</a:t>
            </a:r>
            <a:r>
              <a:rPr lang="en-US" sz="4400" b="1" dirty="0" smtClean="0"/>
              <a:t>:</a:t>
            </a:r>
            <a:endParaRPr lang="en-US" sz="4400" b="1" dirty="0"/>
          </a:p>
        </p:txBody>
      </p:sp>
      <p:sp>
        <p:nvSpPr>
          <p:cNvPr id="3" name="WordArt 15"/>
          <p:cNvSpPr>
            <a:spLocks noChangeArrowheads="1" noChangeShapeType="1" noTextEdit="1"/>
          </p:cNvSpPr>
          <p:nvPr/>
        </p:nvSpPr>
        <p:spPr bwMode="auto">
          <a:xfrm>
            <a:off x="4873388" y="1553569"/>
            <a:ext cx="6172200" cy="1066800"/>
          </a:xfrm>
          <a:prstGeom prst="rect">
            <a:avLst/>
          </a:prstGeom>
        </p:spPr>
        <p:txBody>
          <a:bodyPr wrap="none" fromWordArt="1">
            <a:prstTxWarp prst="textPlain">
              <a:avLst>
                <a:gd name="adj" fmla="val 50000"/>
              </a:avLst>
            </a:prstTxWarp>
          </a:bodyPr>
          <a:lstStyle/>
          <a:p>
            <a:pPr algn="ct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Chuỗi</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ngọc</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lam </a:t>
            </a:r>
            <a:endPar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endParaRPr>
          </a:p>
        </p:txBody>
      </p:sp>
      <p:sp>
        <p:nvSpPr>
          <p:cNvPr id="4" name="WordArt 15"/>
          <p:cNvSpPr>
            <a:spLocks noChangeArrowheads="1" noChangeShapeType="1" noTextEdit="1"/>
          </p:cNvSpPr>
          <p:nvPr/>
        </p:nvSpPr>
        <p:spPr bwMode="auto">
          <a:xfrm>
            <a:off x="4301888" y="2725001"/>
            <a:ext cx="7315200" cy="1314734"/>
          </a:xfrm>
          <a:prstGeom prst="rect">
            <a:avLst/>
          </a:prstGeom>
        </p:spPr>
        <p:txBody>
          <a:bodyPr wrap="none" fromWordArt="1">
            <a:prstTxWarp prst="textPlain">
              <a:avLst>
                <a:gd name="adj" fmla="val 50000"/>
              </a:avLst>
            </a:prstTxWarp>
          </a:bodyPr>
          <a:lstStyle/>
          <a:p>
            <a:pPr algn="ct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Buôn</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Chư</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Lênh</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đón</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cô</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giáo</a:t>
            </a:r>
            <a:endPar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endParaRPr>
          </a:p>
        </p:txBody>
      </p:sp>
      <p:sp>
        <p:nvSpPr>
          <p:cNvPr id="5" name="Text Box 12"/>
          <p:cNvSpPr txBox="1">
            <a:spLocks noChangeArrowheads="1"/>
          </p:cNvSpPr>
          <p:nvPr/>
        </p:nvSpPr>
        <p:spPr bwMode="auto">
          <a:xfrm>
            <a:off x="0" y="76200"/>
            <a:ext cx="12039600" cy="830997"/>
          </a:xfrm>
          <a:prstGeom prst="rect">
            <a:avLst/>
          </a:prstGeom>
          <a:noFill/>
          <a:ln w="9525">
            <a:noFill/>
            <a:miter lim="800000"/>
            <a:headEnd/>
            <a:tailEnd/>
          </a:ln>
        </p:spPr>
        <p:txBody>
          <a:bodyPr wrap="square">
            <a:spAutoFit/>
          </a:bodyPr>
          <a:lstStyle/>
          <a:p>
            <a:pPr algn="ctr">
              <a:spcBef>
                <a:spcPct val="50000"/>
              </a:spcBef>
            </a:pPr>
            <a:r>
              <a:rPr lang="en-US" sz="4800" b="1" dirty="0" err="1" smtClean="0"/>
              <a:t>Thứ</a:t>
            </a:r>
            <a:r>
              <a:rPr lang="en-US" sz="4800" b="1" dirty="0" smtClean="0"/>
              <a:t> </a:t>
            </a:r>
            <a:r>
              <a:rPr lang="en-US" sz="4800" b="1" dirty="0" err="1" smtClean="0"/>
              <a:t>ba</a:t>
            </a:r>
            <a:r>
              <a:rPr lang="en-US" sz="4800" b="1" dirty="0" smtClean="0"/>
              <a:t> </a:t>
            </a:r>
            <a:r>
              <a:rPr lang="en-US" sz="4800" b="1" dirty="0" err="1" smtClean="0"/>
              <a:t>ngày</a:t>
            </a:r>
            <a:r>
              <a:rPr lang="en-US" sz="4800" b="1" smtClean="0"/>
              <a:t> </a:t>
            </a:r>
            <a:r>
              <a:rPr lang="en-US" sz="4800" b="1" smtClean="0"/>
              <a:t>21 </a:t>
            </a:r>
            <a:r>
              <a:rPr lang="en-US" sz="4800" b="1" dirty="0" err="1" smtClean="0"/>
              <a:t>tháng</a:t>
            </a:r>
            <a:r>
              <a:rPr lang="en-US" sz="4800" b="1" dirty="0" smtClean="0"/>
              <a:t> 12 </a:t>
            </a:r>
            <a:r>
              <a:rPr lang="en-US" sz="4800" b="1" dirty="0" err="1" smtClean="0"/>
              <a:t>năm</a:t>
            </a:r>
            <a:r>
              <a:rPr lang="en-US" sz="4800" b="1" dirty="0" smtClean="0"/>
              <a:t> 2021</a:t>
            </a:r>
            <a:endParaRPr lang="en-US" sz="4800" b="1" dirty="0"/>
          </a:p>
        </p:txBody>
      </p:sp>
      <p:sp>
        <p:nvSpPr>
          <p:cNvPr id="6" name="Text Box 12"/>
          <p:cNvSpPr txBox="1">
            <a:spLocks noChangeArrowheads="1"/>
          </p:cNvSpPr>
          <p:nvPr/>
        </p:nvSpPr>
        <p:spPr bwMode="auto">
          <a:xfrm>
            <a:off x="1600200" y="791569"/>
            <a:ext cx="7543800" cy="762000"/>
          </a:xfrm>
          <a:prstGeom prst="rect">
            <a:avLst/>
          </a:prstGeom>
          <a:noFill/>
          <a:ln w="9525">
            <a:noFill/>
            <a:miter lim="800000"/>
            <a:headEnd/>
            <a:tailEnd/>
          </a:ln>
        </p:spPr>
        <p:txBody>
          <a:bodyPr>
            <a:spAutoFit/>
          </a:bodyPr>
          <a:lstStyle/>
          <a:p>
            <a:pPr algn="ctr">
              <a:spcBef>
                <a:spcPct val="50000"/>
              </a:spcBef>
            </a:pPr>
            <a:r>
              <a:rPr lang="en-US" sz="4400" b="1" u="sng" dirty="0" err="1"/>
              <a:t>Chính</a:t>
            </a:r>
            <a:r>
              <a:rPr lang="en-US" sz="4400" b="1" u="sng" dirty="0"/>
              <a:t> </a:t>
            </a:r>
            <a:r>
              <a:rPr lang="en-US" sz="4400" b="1" u="sng" dirty="0" err="1" smtClean="0"/>
              <a:t>tả</a:t>
            </a:r>
            <a:endParaRPr lang="en-US" sz="4400" b="1" dirty="0"/>
          </a:p>
        </p:txBody>
      </p:sp>
    </p:spTree>
    <p:extLst>
      <p:ext uri="{BB962C8B-B14F-4D97-AF65-F5344CB8AC3E}">
        <p14:creationId xmlns:p14="http://schemas.microsoft.com/office/powerpoint/2010/main" val="108865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ppt_w*0.70"/>
                                          </p:val>
                                        </p:tav>
                                        <p:tav tm="100000">
                                          <p:val>
                                            <p:strVal val="#ppt_w"/>
                                          </p:val>
                                        </p:tav>
                                      </p:tavLst>
                                    </p:anim>
                                    <p:anim calcmode="lin" valueType="num">
                                      <p:cBhvr>
                                        <p:cTn id="8" dur="500" fill="hold"/>
                                        <p:tgtEl>
                                          <p:spTgt spid="3"/>
                                        </p:tgtEl>
                                        <p:attrNameLst>
                                          <p:attrName>ppt_h</p:attrName>
                                        </p:attrNameLst>
                                      </p:cBhvr>
                                      <p:tavLst>
                                        <p:tav tm="0">
                                          <p:val>
                                            <p:strVal val="#ppt_h"/>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strVal val="#ppt_w*0.70"/>
                                          </p:val>
                                        </p:tav>
                                        <p:tav tm="100000">
                                          <p:val>
                                            <p:strVal val="#ppt_w"/>
                                          </p:val>
                                        </p:tav>
                                      </p:tavLst>
                                    </p:anim>
                                    <p:anim calcmode="lin" valueType="num">
                                      <p:cBhvr>
                                        <p:cTn id="15" dur="500" fill="hold"/>
                                        <p:tgtEl>
                                          <p:spTgt spid="4"/>
                                        </p:tgtEl>
                                        <p:attrNameLst>
                                          <p:attrName>ppt_h</p:attrName>
                                        </p:attrNameLst>
                                      </p:cBhvr>
                                      <p:tavLst>
                                        <p:tav tm="0">
                                          <p:val>
                                            <p:strVal val="#ppt_h"/>
                                          </p:val>
                                        </p:tav>
                                        <p:tav tm="100000">
                                          <p:val>
                                            <p:strVal val="#ppt_h"/>
                                          </p:val>
                                        </p:tav>
                                      </p:tavLst>
                                    </p:anim>
                                    <p:animEffect transition="in" filter="fade">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endParaRPr lang="en-US" smtClean="0"/>
          </a:p>
        </p:txBody>
      </p:sp>
      <p:pic>
        <p:nvPicPr>
          <p:cNvPr id="4099" name="Picture 3" descr="singingpic1"/>
          <p:cNvPicPr>
            <a:picLocks noGrp="1" noChangeAspect="1" noChangeArrowheads="1"/>
          </p:cNvPicPr>
          <p:nvPr>
            <p:ph type="body" idx="1"/>
          </p:nvPr>
        </p:nvPicPr>
        <p:blipFill>
          <a:blip r:embed="rId2">
            <a:lum bright="-12000"/>
          </a:blip>
          <a:srcRect/>
          <a:stretch>
            <a:fillRect/>
          </a:stretch>
        </p:blipFill>
        <p:spPr>
          <a:xfrm>
            <a:off x="0" y="0"/>
            <a:ext cx="12268200" cy="6858000"/>
          </a:xfrm>
          <a:noFill/>
        </p:spPr>
      </p:pic>
      <p:sp>
        <p:nvSpPr>
          <p:cNvPr id="4100" name="WordArt 4"/>
          <p:cNvSpPr>
            <a:spLocks noChangeArrowheads="1" noChangeShapeType="1" noTextEdit="1"/>
          </p:cNvSpPr>
          <p:nvPr/>
        </p:nvSpPr>
        <p:spPr bwMode="auto">
          <a:xfrm>
            <a:off x="3581400" y="4572000"/>
            <a:ext cx="5943600" cy="1752600"/>
          </a:xfrm>
          <a:prstGeom prst="rect">
            <a:avLst/>
          </a:prstGeom>
        </p:spPr>
        <p:txBody>
          <a:bodyPr wrap="none" fromWordArt="1">
            <a:prstTxWarp prst="textWave2">
              <a:avLst>
                <a:gd name="adj1" fmla="val 13005"/>
                <a:gd name="adj2" fmla="val 0"/>
              </a:avLst>
            </a:prstTxWarp>
          </a:bodyPr>
          <a:lstStyle/>
          <a:p>
            <a:pPr algn="ctr"/>
            <a:r>
              <a:rPr lang="vi-VN" sz="3600" b="1" kern="10">
                <a:ln w="9525">
                  <a:solidFill>
                    <a:srgbClr val="FF3300"/>
                  </a:solidFill>
                  <a:round/>
                  <a:headEnd/>
                  <a:tailEnd/>
                </a:ln>
                <a:solidFill>
                  <a:srgbClr val="FFFF00"/>
                </a:solidFill>
                <a:effectLst>
                  <a:outerShdw dist="53882" dir="2700000" algn="ctr" rotWithShape="0">
                    <a:srgbClr val="C0C0C0">
                      <a:alpha val="79999"/>
                    </a:srgbClr>
                  </a:outerShdw>
                </a:effectLst>
                <a:latin typeface="Arial"/>
                <a:cs typeface="Arial"/>
              </a:rPr>
              <a:t>HÁT LÊN BẠN ƠI</a:t>
            </a:r>
            <a:endParaRPr lang="en-US" sz="3600" b="1" kern="10">
              <a:ln w="9525">
                <a:solidFill>
                  <a:srgbClr val="FF3300"/>
                </a:solidFill>
                <a:round/>
                <a:headEnd/>
                <a:tailEnd/>
              </a:ln>
              <a:solidFill>
                <a:srgbClr val="FFFF00"/>
              </a:solidFill>
              <a:effectLst>
                <a:outerShdw dist="53882" dir="2700000" algn="ctr" rotWithShape="0">
                  <a:srgbClr val="C0C0C0">
                    <a:alpha val="79999"/>
                  </a:srgbClr>
                </a:outerShdw>
              </a:effectLst>
              <a:latin typeface="Arial"/>
              <a:cs typeface="Arial"/>
            </a:endParaRPr>
          </a:p>
        </p:txBody>
      </p:sp>
      <p:pic>
        <p:nvPicPr>
          <p:cNvPr id="4101" name="Picture 5" descr="ImageX[50]"/>
          <p:cNvPicPr>
            <a:picLocks noChangeAspect="1" noChangeArrowheads="1" noCrop="1"/>
          </p:cNvPicPr>
          <p:nvPr/>
        </p:nvPicPr>
        <p:blipFill>
          <a:blip r:embed="rId3"/>
          <a:srcRect/>
          <a:stretch>
            <a:fillRect/>
          </a:stretch>
        </p:blipFill>
        <p:spPr bwMode="auto">
          <a:xfrm>
            <a:off x="8382000" y="381000"/>
            <a:ext cx="1905000" cy="1905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981200" y="990600"/>
            <a:ext cx="8458200" cy="2057400"/>
          </a:xfrm>
        </p:spPr>
        <p:txBody>
          <a:bodyPr/>
          <a:lstStyle/>
          <a:p>
            <a:pPr eaLnBrk="1" hangingPunct="1"/>
            <a:r>
              <a:rPr lang="en-US" dirty="0" smtClean="0"/>
              <a:t/>
            </a:r>
            <a:br>
              <a:rPr lang="en-US" dirty="0" smtClean="0"/>
            </a:br>
            <a:r>
              <a:rPr lang="en-US" dirty="0" smtClean="0"/>
              <a:t> </a:t>
            </a:r>
          </a:p>
        </p:txBody>
      </p:sp>
      <p:sp>
        <p:nvSpPr>
          <p:cNvPr id="6147" name="Text Box 12"/>
          <p:cNvSpPr txBox="1">
            <a:spLocks noChangeArrowheads="1"/>
          </p:cNvSpPr>
          <p:nvPr/>
        </p:nvSpPr>
        <p:spPr bwMode="auto">
          <a:xfrm>
            <a:off x="2667000" y="1600200"/>
            <a:ext cx="7543800" cy="762000"/>
          </a:xfrm>
          <a:prstGeom prst="rect">
            <a:avLst/>
          </a:prstGeom>
          <a:noFill/>
          <a:ln w="9525">
            <a:noFill/>
            <a:miter lim="800000"/>
            <a:headEnd/>
            <a:tailEnd/>
          </a:ln>
        </p:spPr>
        <p:txBody>
          <a:bodyPr>
            <a:spAutoFit/>
          </a:bodyPr>
          <a:lstStyle/>
          <a:p>
            <a:pPr algn="ctr">
              <a:spcBef>
                <a:spcPct val="50000"/>
              </a:spcBef>
            </a:pPr>
            <a:r>
              <a:rPr lang="en-US" sz="4400" b="1" u="sng" dirty="0" err="1"/>
              <a:t>Chính</a:t>
            </a:r>
            <a:r>
              <a:rPr lang="en-US" sz="4400" b="1" u="sng" dirty="0"/>
              <a:t> </a:t>
            </a:r>
            <a:r>
              <a:rPr lang="en-US" sz="4400" b="1" u="sng" dirty="0" err="1" smtClean="0"/>
              <a:t>tả</a:t>
            </a:r>
            <a:r>
              <a:rPr lang="en-US" sz="4400" b="1" dirty="0" smtClean="0"/>
              <a:t>( </a:t>
            </a:r>
            <a:r>
              <a:rPr lang="en-US" sz="4400" b="1" dirty="0" err="1"/>
              <a:t>Nghe</a:t>
            </a:r>
            <a:r>
              <a:rPr lang="en-US" sz="4400" b="1" dirty="0"/>
              <a:t>- </a:t>
            </a:r>
            <a:r>
              <a:rPr lang="en-US" sz="4400" b="1" dirty="0" err="1"/>
              <a:t>viết</a:t>
            </a:r>
            <a:r>
              <a:rPr lang="en-US" sz="4400" b="1" dirty="0" smtClean="0"/>
              <a:t>) </a:t>
            </a:r>
            <a:endParaRPr lang="en-US" sz="4400" b="1" dirty="0"/>
          </a:p>
        </p:txBody>
      </p:sp>
      <p:sp>
        <p:nvSpPr>
          <p:cNvPr id="5135" name="WordArt 15"/>
          <p:cNvSpPr>
            <a:spLocks noChangeArrowheads="1" noChangeShapeType="1" noTextEdit="1"/>
          </p:cNvSpPr>
          <p:nvPr/>
        </p:nvSpPr>
        <p:spPr bwMode="auto">
          <a:xfrm>
            <a:off x="3124200" y="2667000"/>
            <a:ext cx="6172200" cy="1447800"/>
          </a:xfrm>
          <a:prstGeom prst="rect">
            <a:avLst/>
          </a:prstGeom>
        </p:spPr>
        <p:txBody>
          <a:bodyPr wrap="none" fromWordArt="1">
            <a:prstTxWarp prst="textPlain">
              <a:avLst>
                <a:gd name="adj" fmla="val 50000"/>
              </a:avLst>
            </a:prstTxWarp>
          </a:bodyPr>
          <a:lstStyle/>
          <a:p>
            <a:pPr algn="ctr"/>
            <a:r>
              <a:rPr lang="en-US" sz="3600" b="1" kern="10" dirty="0" err="1">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Chuỗi</a:t>
            </a:r>
            <a:r>
              <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a:t>
            </a:r>
            <a:r>
              <a:rPr lang="en-US" sz="3600" b="1" kern="10" dirty="0" err="1"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ngọc</a:t>
            </a:r>
            <a:r>
              <a:rPr lang="en-US" sz="3600" b="1" kern="10" dirty="0" smtClean="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rPr>
              <a:t> lam </a:t>
            </a:r>
            <a:endParaRPr lang="en-US" sz="3600" b="1" kern="10" dirty="0">
              <a:ln w="9525">
                <a:solidFill>
                  <a:srgbClr val="FF0000"/>
                </a:solidFill>
                <a:round/>
                <a:headEnd/>
                <a:tailEnd/>
              </a:ln>
              <a:gradFill rotWithShape="1">
                <a:gsLst>
                  <a:gs pos="0">
                    <a:srgbClr val="FF33CC"/>
                  </a:gs>
                  <a:gs pos="50000">
                    <a:srgbClr val="FFCC00"/>
                  </a:gs>
                  <a:gs pos="100000">
                    <a:srgbClr val="FF33CC"/>
                  </a:gs>
                </a:gsLst>
                <a:lin ang="2700000" scaled="1"/>
              </a:gradFill>
              <a:effectLst>
                <a:prstShdw prst="shdw13" dist="12700" dir="10800000">
                  <a:srgbClr val="B2B2B2">
                    <a:alpha val="50000"/>
                  </a:srgbClr>
                </a:prstShdw>
              </a:effectLst>
              <a:latin typeface="Arial"/>
              <a:cs typeface="Arial"/>
            </a:endParaRPr>
          </a:p>
        </p:txBody>
      </p:sp>
      <p:pic>
        <p:nvPicPr>
          <p:cNvPr id="6149" name="Picture 7" descr="9"/>
          <p:cNvPicPr>
            <a:picLocks noChangeAspect="1" noChangeArrowheads="1"/>
          </p:cNvPicPr>
          <p:nvPr/>
        </p:nvPicPr>
        <p:blipFill>
          <a:blip r:embed="rId2"/>
          <a:srcRect r="50372" b="66057"/>
          <a:stretch>
            <a:fillRect/>
          </a:stretch>
        </p:blipFill>
        <p:spPr bwMode="auto">
          <a:xfrm>
            <a:off x="-10510" y="-63062"/>
            <a:ext cx="2732088" cy="1141413"/>
          </a:xfrm>
          <a:prstGeom prst="rect">
            <a:avLst/>
          </a:prstGeom>
          <a:noFill/>
          <a:ln w="9525">
            <a:noFill/>
            <a:miter lim="800000"/>
            <a:headEnd/>
            <a:tailEnd/>
          </a:ln>
        </p:spPr>
      </p:pic>
      <p:pic>
        <p:nvPicPr>
          <p:cNvPr id="6150" name="Picture 8" descr="9"/>
          <p:cNvPicPr>
            <a:picLocks noChangeAspect="1" noChangeArrowheads="1"/>
          </p:cNvPicPr>
          <p:nvPr/>
        </p:nvPicPr>
        <p:blipFill>
          <a:blip r:embed="rId2"/>
          <a:srcRect l="69392" t="55202"/>
          <a:stretch>
            <a:fillRect/>
          </a:stretch>
        </p:blipFill>
        <p:spPr bwMode="auto">
          <a:xfrm>
            <a:off x="10562021" y="5381625"/>
            <a:ext cx="1651000" cy="1476375"/>
          </a:xfrm>
          <a:prstGeom prst="rect">
            <a:avLst/>
          </a:prstGeom>
          <a:noFill/>
          <a:ln w="9525">
            <a:noFill/>
            <a:miter lim="800000"/>
            <a:headEnd/>
            <a:tailEnd/>
          </a:ln>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135"/>
                                        </p:tgtEl>
                                        <p:attrNameLst>
                                          <p:attrName>style.visibility</p:attrName>
                                        </p:attrNameLst>
                                      </p:cBhvr>
                                      <p:to>
                                        <p:strVal val="visible"/>
                                      </p:to>
                                    </p:set>
                                    <p:anim calcmode="lin" valueType="num">
                                      <p:cBhvr>
                                        <p:cTn id="7" dur="500" fill="hold"/>
                                        <p:tgtEl>
                                          <p:spTgt spid="5135"/>
                                        </p:tgtEl>
                                        <p:attrNameLst>
                                          <p:attrName>ppt_w</p:attrName>
                                        </p:attrNameLst>
                                      </p:cBhvr>
                                      <p:tavLst>
                                        <p:tav tm="0">
                                          <p:val>
                                            <p:strVal val="#ppt_w*0.70"/>
                                          </p:val>
                                        </p:tav>
                                        <p:tav tm="100000">
                                          <p:val>
                                            <p:strVal val="#ppt_w"/>
                                          </p:val>
                                        </p:tav>
                                      </p:tavLst>
                                    </p:anim>
                                    <p:anim calcmode="lin" valueType="num">
                                      <p:cBhvr>
                                        <p:cTn id="8" dur="500" fill="hold"/>
                                        <p:tgtEl>
                                          <p:spTgt spid="5135"/>
                                        </p:tgtEl>
                                        <p:attrNameLst>
                                          <p:attrName>ppt_h</p:attrName>
                                        </p:attrNameLst>
                                      </p:cBhvr>
                                      <p:tavLst>
                                        <p:tav tm="0">
                                          <p:val>
                                            <p:strVal val="#ppt_h"/>
                                          </p:val>
                                        </p:tav>
                                        <p:tav tm="100000">
                                          <p:val>
                                            <p:strVal val="#ppt_h"/>
                                          </p:val>
                                        </p:tav>
                                      </p:tavLst>
                                    </p:anim>
                                    <p:animEffect transition="in" filter="fade">
                                      <p:cBhvr>
                                        <p:cTn id="9" dur="500"/>
                                        <p:tgtEl>
                                          <p:spTgt spid="5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9"/>
          <p:cNvSpPr>
            <a:spLocks noChangeArrowheads="1"/>
          </p:cNvSpPr>
          <p:nvPr/>
        </p:nvSpPr>
        <p:spPr bwMode="auto">
          <a:xfrm>
            <a:off x="1490134" y="2924175"/>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tranh</a:t>
            </a:r>
          </a:p>
        </p:txBody>
      </p:sp>
      <p:sp>
        <p:nvSpPr>
          <p:cNvPr id="14" name="Rectangle 10"/>
          <p:cNvSpPr>
            <a:spLocks noChangeArrowheads="1"/>
          </p:cNvSpPr>
          <p:nvPr/>
        </p:nvSpPr>
        <p:spPr bwMode="auto">
          <a:xfrm>
            <a:off x="1488018" y="3429000"/>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chanh</a:t>
            </a:r>
          </a:p>
        </p:txBody>
      </p:sp>
      <p:sp>
        <p:nvSpPr>
          <p:cNvPr id="15" name="Rectangle 11"/>
          <p:cNvSpPr>
            <a:spLocks noChangeArrowheads="1"/>
          </p:cNvSpPr>
          <p:nvPr/>
        </p:nvSpPr>
        <p:spPr bwMode="auto">
          <a:xfrm>
            <a:off x="3790951" y="3429000"/>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chưng</a:t>
            </a:r>
          </a:p>
        </p:txBody>
      </p:sp>
      <p:sp>
        <p:nvSpPr>
          <p:cNvPr id="16" name="Rectangle 12"/>
          <p:cNvSpPr>
            <a:spLocks noChangeArrowheads="1"/>
          </p:cNvSpPr>
          <p:nvPr/>
        </p:nvSpPr>
        <p:spPr bwMode="auto">
          <a:xfrm>
            <a:off x="3776134" y="2924175"/>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trưng</a:t>
            </a:r>
          </a:p>
        </p:txBody>
      </p:sp>
      <p:sp>
        <p:nvSpPr>
          <p:cNvPr id="17" name="Rectangle 13"/>
          <p:cNvSpPr>
            <a:spLocks noChangeArrowheads="1"/>
          </p:cNvSpPr>
          <p:nvPr/>
        </p:nvSpPr>
        <p:spPr bwMode="auto">
          <a:xfrm>
            <a:off x="6098118" y="2924175"/>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trúng</a:t>
            </a:r>
          </a:p>
        </p:txBody>
      </p:sp>
      <p:sp>
        <p:nvSpPr>
          <p:cNvPr id="18" name="Rectangle 14"/>
          <p:cNvSpPr>
            <a:spLocks noChangeArrowheads="1"/>
          </p:cNvSpPr>
          <p:nvPr/>
        </p:nvSpPr>
        <p:spPr bwMode="auto">
          <a:xfrm>
            <a:off x="6098118" y="3427414"/>
            <a:ext cx="2302933" cy="503237"/>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chúng</a:t>
            </a:r>
          </a:p>
        </p:txBody>
      </p:sp>
      <p:sp>
        <p:nvSpPr>
          <p:cNvPr id="19" name="Rectangle 15"/>
          <p:cNvSpPr>
            <a:spLocks noChangeArrowheads="1"/>
          </p:cNvSpPr>
          <p:nvPr/>
        </p:nvSpPr>
        <p:spPr bwMode="auto">
          <a:xfrm>
            <a:off x="8401051" y="3429000"/>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chèo</a:t>
            </a:r>
          </a:p>
        </p:txBody>
      </p:sp>
      <p:sp>
        <p:nvSpPr>
          <p:cNvPr id="20" name="Rectangle 16"/>
          <p:cNvSpPr>
            <a:spLocks noChangeArrowheads="1"/>
          </p:cNvSpPr>
          <p:nvPr/>
        </p:nvSpPr>
        <p:spPr bwMode="auto">
          <a:xfrm>
            <a:off x="8401051" y="2905125"/>
            <a:ext cx="2302933" cy="50323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trèo</a:t>
            </a:r>
          </a:p>
        </p:txBody>
      </p:sp>
      <p:sp>
        <p:nvSpPr>
          <p:cNvPr id="10250" name="TextBox 20"/>
          <p:cNvSpPr txBox="1">
            <a:spLocks noChangeArrowheads="1"/>
          </p:cNvSpPr>
          <p:nvPr/>
        </p:nvSpPr>
        <p:spPr bwMode="auto">
          <a:xfrm>
            <a:off x="7715251" y="642937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endParaRPr lang="vi-VN" altLang="vi-VN" sz="1800" b="1">
              <a:latin typeface="Arial" charset="0"/>
            </a:endParaRPr>
          </a:p>
        </p:txBody>
      </p:sp>
      <p:sp>
        <p:nvSpPr>
          <p:cNvPr id="10251" name="TextBox 21"/>
          <p:cNvSpPr txBox="1">
            <a:spLocks noChangeArrowheads="1"/>
          </p:cNvSpPr>
          <p:nvPr/>
        </p:nvSpPr>
        <p:spPr bwMode="auto">
          <a:xfrm>
            <a:off x="624418" y="1747838"/>
            <a:ext cx="476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r>
              <a:rPr lang="en-US" altLang="vi-VN" sz="2400" b="1">
                <a:solidFill>
                  <a:srgbClr val="0000FF"/>
                </a:solidFill>
                <a:latin typeface="Times New Roman" pitchFamily="18" charset="0"/>
                <a:cs typeface="Times New Roman" pitchFamily="18" charset="0"/>
              </a:rPr>
              <a:t>* Bài tập:</a:t>
            </a:r>
          </a:p>
        </p:txBody>
      </p:sp>
      <p:sp>
        <p:nvSpPr>
          <p:cNvPr id="23" name="TextBox 22"/>
          <p:cNvSpPr txBox="1">
            <a:spLocks noChangeArrowheads="1"/>
          </p:cNvSpPr>
          <p:nvPr/>
        </p:nvSpPr>
        <p:spPr bwMode="auto">
          <a:xfrm>
            <a:off x="624417" y="2205038"/>
            <a:ext cx="1104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r>
              <a:rPr lang="en-US" altLang="vi-VN" sz="2400" b="1">
                <a:solidFill>
                  <a:srgbClr val="0000FF"/>
                </a:solidFill>
                <a:latin typeface="Arial" charset="0"/>
              </a:rPr>
              <a:t>(</a:t>
            </a:r>
            <a:r>
              <a:rPr lang="en-US" altLang="vi-VN" sz="2400" b="1">
                <a:solidFill>
                  <a:srgbClr val="0000FF"/>
                </a:solidFill>
                <a:latin typeface="Times New Roman" pitchFamily="18" charset="0"/>
                <a:cs typeface="Times New Roman" pitchFamily="18" charset="0"/>
              </a:rPr>
              <a:t>2) a. Tìm những từ ngữ chứa các tiếng trong bảng sau</a:t>
            </a:r>
          </a:p>
        </p:txBody>
      </p:sp>
      <p:cxnSp>
        <p:nvCxnSpPr>
          <p:cNvPr id="25" name="Straight Connector 24"/>
          <p:cNvCxnSpPr>
            <a:cxnSpLocks noChangeShapeType="1"/>
          </p:cNvCxnSpPr>
          <p:nvPr/>
        </p:nvCxnSpPr>
        <p:spPr bwMode="auto">
          <a:xfrm>
            <a:off x="2667000" y="2643189"/>
            <a:ext cx="2667000" cy="1587"/>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cxnSp>
        <p:nvCxnSpPr>
          <p:cNvPr id="26" name="Straight Connector 25"/>
          <p:cNvCxnSpPr>
            <a:cxnSpLocks noChangeShapeType="1"/>
          </p:cNvCxnSpPr>
          <p:nvPr/>
        </p:nvCxnSpPr>
        <p:spPr bwMode="auto">
          <a:xfrm>
            <a:off x="5524500" y="2643189"/>
            <a:ext cx="5048251" cy="3175"/>
          </a:xfrm>
          <a:prstGeom prst="line">
            <a:avLst/>
          </a:prstGeom>
          <a:noFill/>
          <a:ln w="38100" algn="ctr">
            <a:solidFill>
              <a:srgbClr val="FF0000"/>
            </a:solidFill>
            <a:round/>
            <a:headEnd/>
            <a:tailEnd/>
          </a:ln>
          <a:extLst>
            <a:ext uri="{909E8E84-426E-40DD-AFC4-6F175D3DCCD1}">
              <a14:hiddenFill xmlns:a14="http://schemas.microsoft.com/office/drawing/2010/main">
                <a:noFill/>
              </a14:hiddenFill>
            </a:ext>
          </a:extLst>
        </p:spPr>
      </p:cxnSp>
      <p:sp>
        <p:nvSpPr>
          <p:cNvPr id="22" name="TextBox 21"/>
          <p:cNvSpPr txBox="1">
            <a:spLocks noChangeArrowheads="1"/>
          </p:cNvSpPr>
          <p:nvPr/>
        </p:nvSpPr>
        <p:spPr bwMode="auto">
          <a:xfrm>
            <a:off x="476251" y="4071938"/>
            <a:ext cx="5143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r>
              <a:rPr lang="en-US" altLang="vi-VN" sz="2400" b="1">
                <a:solidFill>
                  <a:srgbClr val="FF0000"/>
                </a:solidFill>
                <a:latin typeface="Times New Roman" pitchFamily="18" charset="0"/>
                <a:cs typeface="Times New Roman" pitchFamily="18" charset="0"/>
              </a:rPr>
              <a:t>M:</a:t>
            </a:r>
            <a:r>
              <a:rPr lang="en-US" altLang="vi-VN" sz="2400" b="1">
                <a:solidFill>
                  <a:srgbClr val="0000FF"/>
                </a:solidFill>
                <a:latin typeface="Times New Roman" pitchFamily="18" charset="0"/>
                <a:cs typeface="Times New Roman" pitchFamily="18" charset="0"/>
              </a:rPr>
              <a:t> </a:t>
            </a:r>
            <a:r>
              <a:rPr lang="en-US" altLang="vi-VN" sz="2400">
                <a:solidFill>
                  <a:srgbClr val="0000FF"/>
                </a:solidFill>
                <a:latin typeface="Times New Roman" pitchFamily="18" charset="0"/>
                <a:cs typeface="Times New Roman" pitchFamily="18" charset="0"/>
              </a:rPr>
              <a:t>bức tranh / quả chanh</a:t>
            </a:r>
            <a:endParaRPr lang="en-US" altLang="vi-VN" sz="2400" b="1">
              <a:solidFill>
                <a:srgbClr val="0000FF"/>
              </a:solidFill>
              <a:latin typeface="Times New Roman" pitchFamily="18" charset="0"/>
              <a:cs typeface="Times New Roman" pitchFamily="18" charset="0"/>
            </a:endParaRPr>
          </a:p>
        </p:txBody>
      </p:sp>
      <p:sp>
        <p:nvSpPr>
          <p:cNvPr id="10256" name="Text Box 13"/>
          <p:cNvSpPr txBox="1">
            <a:spLocks noChangeArrowheads="1"/>
          </p:cNvSpPr>
          <p:nvPr/>
        </p:nvSpPr>
        <p:spPr bwMode="auto">
          <a:xfrm>
            <a:off x="0" y="533401"/>
            <a:ext cx="1219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GB" altLang="vi-VN" sz="2800" b="1">
                <a:solidFill>
                  <a:srgbClr val="0000FF"/>
                </a:solidFill>
                <a:latin typeface="Times New Roman" pitchFamily="18" charset="0"/>
                <a:cs typeface="Times New Roman" pitchFamily="18" charset="0"/>
              </a:rPr>
              <a:t>Chính tả (Nghe - viết)</a:t>
            </a:r>
          </a:p>
        </p:txBody>
      </p:sp>
      <p:pic>
        <p:nvPicPr>
          <p:cNvPr id="10257" name="Picture 7" descr="su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64800" y="0"/>
            <a:ext cx="1727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8" name="Picture 11" descr="su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25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9" name="Text Box 40"/>
          <p:cNvSpPr txBox="1">
            <a:spLocks noChangeArrowheads="1"/>
          </p:cNvSpPr>
          <p:nvPr/>
        </p:nvSpPr>
        <p:spPr bwMode="auto">
          <a:xfrm>
            <a:off x="0" y="1052513"/>
            <a:ext cx="12192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vi-VN" sz="2800" b="1">
                <a:solidFill>
                  <a:srgbClr val="FF0000"/>
                </a:solidFill>
                <a:latin typeface="Times New Roman" pitchFamily="18" charset="0"/>
                <a:cs typeface="Times New Roman" pitchFamily="18" charset="0"/>
              </a:rPr>
              <a:t>Chuỗi ngọc lam.</a:t>
            </a:r>
          </a:p>
        </p:txBody>
      </p:sp>
    </p:spTree>
    <p:extLst>
      <p:ext uri="{BB962C8B-B14F-4D97-AF65-F5344CB8AC3E}">
        <p14:creationId xmlns:p14="http://schemas.microsoft.com/office/powerpoint/2010/main" val="22361606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2000"/>
                                        <p:tgtEl>
                                          <p:spTgt spid="13"/>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diamond(in)">
                                      <p:cBhvr>
                                        <p:cTn id="15" dur="2000"/>
                                        <p:tgtEl>
                                          <p:spTgt spid="1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amond(in)">
                                      <p:cBhvr>
                                        <p:cTn id="20" dur="1000"/>
                                        <p:tgtEl>
                                          <p:spTgt spid="15"/>
                                        </p:tgtEl>
                                      </p:cBhvr>
                                    </p:animEffect>
                                  </p:childTnLst>
                                </p:cTn>
                              </p:par>
                              <p:par>
                                <p:cTn id="21" presetID="8" presetClass="entr" presetSubtype="16"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diamond(in)">
                                      <p:cBhvr>
                                        <p:cTn id="23" dur="1000"/>
                                        <p:tgtEl>
                                          <p:spTgt spid="16"/>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diamond(in)">
                                      <p:cBhvr>
                                        <p:cTn id="28" dur="1000"/>
                                        <p:tgtEl>
                                          <p:spTgt spid="17"/>
                                        </p:tgtEl>
                                      </p:cBhvr>
                                    </p:animEffect>
                                  </p:childTnLst>
                                </p:cTn>
                              </p:par>
                              <p:par>
                                <p:cTn id="29" presetID="8" presetClass="entr" presetSubtype="16"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diamond(in)">
                                      <p:cBhvr>
                                        <p:cTn id="31" dur="1000"/>
                                        <p:tgtEl>
                                          <p:spTgt spid="1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diamond(in)">
                                      <p:cBhvr>
                                        <p:cTn id="36" dur="1000"/>
                                        <p:tgtEl>
                                          <p:spTgt spid="20"/>
                                        </p:tgtEl>
                                      </p:cBhvr>
                                    </p:animEffect>
                                  </p:childTnLst>
                                </p:cTn>
                              </p:par>
                              <p:par>
                                <p:cTn id="37" presetID="8" presetClass="entr" presetSubtype="16"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diamond(in)">
                                      <p:cBhvr>
                                        <p:cTn id="39" dur="1000"/>
                                        <p:tgtEl>
                                          <p:spTgt spid="19"/>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4" presetClass="entr" presetSubtype="16" fill="hold" nodeType="click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box(in)">
                                      <p:cBhvr>
                                        <p:cTn id="44" dur="500"/>
                                        <p:tgtEl>
                                          <p:spTgt spid="26"/>
                                        </p:tgtEl>
                                      </p:cBhvr>
                                    </p:animEffect>
                                  </p:childTnLst>
                                </p:cTn>
                              </p:par>
                              <p:par>
                                <p:cTn id="45" presetID="4" presetClass="entr" presetSubtype="16" fill="hold"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box(in)">
                                      <p:cBhvr>
                                        <p:cTn id="47" dur="500"/>
                                        <p:tgtEl>
                                          <p:spTgt spid="2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mph" presetSubtype="2" repeatCount="indefinite" fill="hold" grpId="1" nodeType="clickEffect">
                                  <p:stCondLst>
                                    <p:cond delay="0"/>
                                  </p:stCondLst>
                                  <p:childTnLst>
                                    <p:animClr clrSpc="rgb" dir="cw">
                                      <p:cBhvr override="childStyle">
                                        <p:cTn id="51" dur="2000" fill="hold"/>
                                        <p:tgtEl>
                                          <p:spTgt spid="13"/>
                                        </p:tgtEl>
                                        <p:attrNameLst>
                                          <p:attrName>style.color</p:attrName>
                                        </p:attrNameLst>
                                      </p:cBhvr>
                                      <p:to>
                                        <a:schemeClr val="accent2"/>
                                      </p:to>
                                    </p:animClr>
                                  </p:childTnLst>
                                </p:cTn>
                              </p:par>
                              <p:par>
                                <p:cTn id="52" presetID="3" presetClass="emph" presetSubtype="2" repeatCount="indefinite" fill="hold" grpId="1" nodeType="withEffect">
                                  <p:stCondLst>
                                    <p:cond delay="0"/>
                                  </p:stCondLst>
                                  <p:childTnLst>
                                    <p:animClr clrSpc="rgb" dir="cw">
                                      <p:cBhvr override="childStyle">
                                        <p:cTn id="53" dur="2000" fill="hold"/>
                                        <p:tgtEl>
                                          <p:spTgt spid="14"/>
                                        </p:tgtEl>
                                        <p:attrNameLst>
                                          <p:attrName>style.color</p:attrName>
                                        </p:attrNameLst>
                                      </p:cBhvr>
                                      <p:to>
                                        <a:schemeClr val="accent2"/>
                                      </p:to>
                                    </p:animClr>
                                  </p:childTnLst>
                                </p:cTn>
                              </p:par>
                              <p:par>
                                <p:cTn id="54" presetID="3" presetClass="emph" presetSubtype="2" repeatCount="indefinite" fill="hold" grpId="1" nodeType="withEffect">
                                  <p:stCondLst>
                                    <p:cond delay="0"/>
                                  </p:stCondLst>
                                  <p:childTnLst>
                                    <p:animClr clrSpc="rgb" dir="cw">
                                      <p:cBhvr override="childStyle">
                                        <p:cTn id="55" dur="2000" fill="hold"/>
                                        <p:tgtEl>
                                          <p:spTgt spid="16"/>
                                        </p:tgtEl>
                                        <p:attrNameLst>
                                          <p:attrName>style.color</p:attrName>
                                        </p:attrNameLst>
                                      </p:cBhvr>
                                      <p:to>
                                        <a:schemeClr val="accent2"/>
                                      </p:to>
                                    </p:animClr>
                                  </p:childTnLst>
                                </p:cTn>
                              </p:par>
                              <p:par>
                                <p:cTn id="56" presetID="3" presetClass="emph" presetSubtype="2" repeatCount="indefinite" fill="hold" grpId="1" nodeType="withEffect">
                                  <p:stCondLst>
                                    <p:cond delay="0"/>
                                  </p:stCondLst>
                                  <p:childTnLst>
                                    <p:animClr clrSpc="rgb" dir="cw">
                                      <p:cBhvr override="childStyle">
                                        <p:cTn id="57" dur="2000" fill="hold"/>
                                        <p:tgtEl>
                                          <p:spTgt spid="15"/>
                                        </p:tgtEl>
                                        <p:attrNameLst>
                                          <p:attrName>style.color</p:attrName>
                                        </p:attrNameLst>
                                      </p:cBhvr>
                                      <p:to>
                                        <a:schemeClr val="accent2"/>
                                      </p:to>
                                    </p:animClr>
                                  </p:childTnLst>
                                </p:cTn>
                              </p:par>
                              <p:par>
                                <p:cTn id="58" presetID="3" presetClass="emph" presetSubtype="2" repeatCount="indefinite" fill="hold" grpId="1" nodeType="withEffect">
                                  <p:stCondLst>
                                    <p:cond delay="0"/>
                                  </p:stCondLst>
                                  <p:childTnLst>
                                    <p:animClr clrSpc="rgb" dir="cw">
                                      <p:cBhvr override="childStyle">
                                        <p:cTn id="59" dur="2000" fill="hold"/>
                                        <p:tgtEl>
                                          <p:spTgt spid="17"/>
                                        </p:tgtEl>
                                        <p:attrNameLst>
                                          <p:attrName>style.color</p:attrName>
                                        </p:attrNameLst>
                                      </p:cBhvr>
                                      <p:to>
                                        <a:schemeClr val="accent2"/>
                                      </p:to>
                                    </p:animClr>
                                  </p:childTnLst>
                                </p:cTn>
                              </p:par>
                              <p:par>
                                <p:cTn id="60" presetID="3" presetClass="emph" presetSubtype="2" repeatCount="indefinite" fill="hold" grpId="1" nodeType="withEffect">
                                  <p:stCondLst>
                                    <p:cond delay="0"/>
                                  </p:stCondLst>
                                  <p:childTnLst>
                                    <p:animClr clrSpc="rgb" dir="cw">
                                      <p:cBhvr override="childStyle">
                                        <p:cTn id="61" dur="2000" fill="hold"/>
                                        <p:tgtEl>
                                          <p:spTgt spid="18"/>
                                        </p:tgtEl>
                                        <p:attrNameLst>
                                          <p:attrName>style.color</p:attrName>
                                        </p:attrNameLst>
                                      </p:cBhvr>
                                      <p:to>
                                        <a:schemeClr val="accent2"/>
                                      </p:to>
                                    </p:animClr>
                                  </p:childTnLst>
                                </p:cTn>
                              </p:par>
                              <p:par>
                                <p:cTn id="62" presetID="3" presetClass="emph" presetSubtype="2" repeatCount="indefinite" fill="hold" grpId="1" nodeType="withEffect">
                                  <p:stCondLst>
                                    <p:cond delay="0"/>
                                  </p:stCondLst>
                                  <p:childTnLst>
                                    <p:animClr clrSpc="rgb" dir="cw">
                                      <p:cBhvr override="childStyle">
                                        <p:cTn id="63" dur="2000" fill="hold"/>
                                        <p:tgtEl>
                                          <p:spTgt spid="20"/>
                                        </p:tgtEl>
                                        <p:attrNameLst>
                                          <p:attrName>style.color</p:attrName>
                                        </p:attrNameLst>
                                      </p:cBhvr>
                                      <p:to>
                                        <a:schemeClr val="accent2"/>
                                      </p:to>
                                    </p:animClr>
                                  </p:childTnLst>
                                </p:cTn>
                              </p:par>
                              <p:par>
                                <p:cTn id="64" presetID="3" presetClass="emph" presetSubtype="2" repeatCount="indefinite" fill="hold" grpId="1" nodeType="withEffect">
                                  <p:stCondLst>
                                    <p:cond delay="0"/>
                                  </p:stCondLst>
                                  <p:childTnLst>
                                    <p:animClr clrSpc="rgb" dir="cw">
                                      <p:cBhvr override="childStyle">
                                        <p:cTn id="65" dur="2000" fill="hold"/>
                                        <p:tgtEl>
                                          <p:spTgt spid="19"/>
                                        </p:tgtEl>
                                        <p:attrNameLst>
                                          <p:attrName>style.color</p:attrName>
                                        </p:attrNameLst>
                                      </p:cBhvr>
                                      <p:to>
                                        <a:schemeClr val="accent2"/>
                                      </p:to>
                                    </p:animClr>
                                  </p:childTnLst>
                                </p:cTn>
                              </p:par>
                            </p:childTnLst>
                          </p:cTn>
                        </p:par>
                      </p:childTnLst>
                    </p:cTn>
                  </p:par>
                  <p:par>
                    <p:cTn id="66" fill="hold" nodeType="clickPar">
                      <p:stCondLst>
                        <p:cond delay="indefinite"/>
                      </p:stCondLst>
                      <p:childTnLst>
                        <p:par>
                          <p:cTn id="67" fill="hold" nodeType="withGroup">
                            <p:stCondLst>
                              <p:cond delay="0"/>
                            </p:stCondLst>
                            <p:childTnLst>
                              <p:par>
                                <p:cTn id="68" presetID="4" presetClass="entr" presetSubtype="16" fill="hold" grpId="0" nodeType="clickEffect">
                                  <p:stCondLst>
                                    <p:cond delay="0"/>
                                  </p:stCondLst>
                                  <p:childTnLst>
                                    <p:set>
                                      <p:cBhvr>
                                        <p:cTn id="69" dur="1" fill="hold">
                                          <p:stCondLst>
                                            <p:cond delay="0"/>
                                          </p:stCondLst>
                                        </p:cTn>
                                        <p:tgtEl>
                                          <p:spTgt spid="22"/>
                                        </p:tgtEl>
                                        <p:attrNameLst>
                                          <p:attrName>style.visibility</p:attrName>
                                        </p:attrNameLst>
                                      </p:cBhvr>
                                      <p:to>
                                        <p:strVal val="visible"/>
                                      </p:to>
                                    </p:set>
                                    <p:animEffect transition="in" filter="box(in)">
                                      <p:cBhvr>
                                        <p:cTn id="7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3"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
          <p:cNvSpPr>
            <a:spLocks noChangeArrowheads="1"/>
          </p:cNvSpPr>
          <p:nvPr/>
        </p:nvSpPr>
        <p:spPr bwMode="auto">
          <a:xfrm>
            <a:off x="190501" y="2428875"/>
            <a:ext cx="1714500" cy="49688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tranh</a:t>
            </a:r>
          </a:p>
        </p:txBody>
      </p:sp>
      <p:sp>
        <p:nvSpPr>
          <p:cNvPr id="11267" name="Rectangle 10"/>
          <p:cNvSpPr>
            <a:spLocks noChangeArrowheads="1"/>
          </p:cNvSpPr>
          <p:nvPr/>
        </p:nvSpPr>
        <p:spPr bwMode="auto">
          <a:xfrm>
            <a:off x="190501" y="2932114"/>
            <a:ext cx="1714500" cy="496887"/>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chanh</a:t>
            </a:r>
          </a:p>
        </p:txBody>
      </p:sp>
      <p:sp>
        <p:nvSpPr>
          <p:cNvPr id="11268" name="Rectangle 11"/>
          <p:cNvSpPr>
            <a:spLocks noChangeArrowheads="1"/>
          </p:cNvSpPr>
          <p:nvPr/>
        </p:nvSpPr>
        <p:spPr bwMode="auto">
          <a:xfrm>
            <a:off x="190501" y="3932239"/>
            <a:ext cx="1714500" cy="496887"/>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chưng</a:t>
            </a:r>
          </a:p>
        </p:txBody>
      </p:sp>
      <p:sp>
        <p:nvSpPr>
          <p:cNvPr id="11269" name="Rectangle 12"/>
          <p:cNvSpPr>
            <a:spLocks noChangeArrowheads="1"/>
          </p:cNvSpPr>
          <p:nvPr/>
        </p:nvSpPr>
        <p:spPr bwMode="auto">
          <a:xfrm>
            <a:off x="190501" y="3429000"/>
            <a:ext cx="1714500" cy="49688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trưng</a:t>
            </a:r>
          </a:p>
        </p:txBody>
      </p:sp>
      <p:sp>
        <p:nvSpPr>
          <p:cNvPr id="11270" name="Rectangle 13"/>
          <p:cNvSpPr>
            <a:spLocks noChangeArrowheads="1"/>
          </p:cNvSpPr>
          <p:nvPr/>
        </p:nvSpPr>
        <p:spPr bwMode="auto">
          <a:xfrm>
            <a:off x="156634" y="4437064"/>
            <a:ext cx="1714500" cy="496887"/>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trúng</a:t>
            </a:r>
          </a:p>
        </p:txBody>
      </p:sp>
      <p:sp>
        <p:nvSpPr>
          <p:cNvPr id="11271" name="Rectangle 14"/>
          <p:cNvSpPr>
            <a:spLocks noChangeArrowheads="1"/>
          </p:cNvSpPr>
          <p:nvPr/>
        </p:nvSpPr>
        <p:spPr bwMode="auto">
          <a:xfrm>
            <a:off x="156634" y="4941889"/>
            <a:ext cx="1714500" cy="496887"/>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chúng</a:t>
            </a:r>
          </a:p>
        </p:txBody>
      </p:sp>
      <p:sp>
        <p:nvSpPr>
          <p:cNvPr id="11272" name="Rectangle 15"/>
          <p:cNvSpPr>
            <a:spLocks noChangeArrowheads="1"/>
          </p:cNvSpPr>
          <p:nvPr/>
        </p:nvSpPr>
        <p:spPr bwMode="auto">
          <a:xfrm>
            <a:off x="156634" y="5949950"/>
            <a:ext cx="1714500" cy="49688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chèo</a:t>
            </a:r>
          </a:p>
        </p:txBody>
      </p:sp>
      <p:sp>
        <p:nvSpPr>
          <p:cNvPr id="11273" name="Rectangle 16"/>
          <p:cNvSpPr>
            <a:spLocks noChangeArrowheads="1"/>
          </p:cNvSpPr>
          <p:nvPr/>
        </p:nvSpPr>
        <p:spPr bwMode="auto">
          <a:xfrm>
            <a:off x="156634" y="5445125"/>
            <a:ext cx="1714500" cy="496888"/>
          </a:xfrm>
          <a:prstGeom prst="rect">
            <a:avLst/>
          </a:prstGeom>
          <a:solidFill>
            <a:schemeClr val="accent1"/>
          </a:solidFill>
          <a:ln w="9525">
            <a:solidFill>
              <a:schemeClr val="bg1"/>
            </a:solidFill>
            <a:miter lim="800000"/>
            <a:headEnd/>
            <a:tailEnd/>
          </a:ln>
        </p:spPr>
        <p:txBody>
          <a:bodyPr wrap="none" anchor="ctr"/>
          <a:lstStyle/>
          <a:p>
            <a:pPr algn="ctr" eaLnBrk="1" hangingPunct="1"/>
            <a:r>
              <a:rPr lang="en-US" altLang="vi-VN" sz="2000" b="1">
                <a:solidFill>
                  <a:srgbClr val="0000FF"/>
                </a:solidFill>
                <a:latin typeface="Times New Roman" pitchFamily="18" charset="0"/>
                <a:cs typeface="Times New Roman" pitchFamily="18" charset="0"/>
              </a:rPr>
              <a:t>trèo</a:t>
            </a:r>
          </a:p>
        </p:txBody>
      </p:sp>
      <p:sp>
        <p:nvSpPr>
          <p:cNvPr id="11274" name="TextBox 21"/>
          <p:cNvSpPr txBox="1">
            <a:spLocks noChangeArrowheads="1"/>
          </p:cNvSpPr>
          <p:nvPr/>
        </p:nvSpPr>
        <p:spPr bwMode="auto">
          <a:xfrm>
            <a:off x="666751" y="1357313"/>
            <a:ext cx="476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r>
              <a:rPr lang="en-US" altLang="vi-VN" sz="2400" b="1">
                <a:solidFill>
                  <a:srgbClr val="0000FF"/>
                </a:solidFill>
                <a:latin typeface="Arial" charset="0"/>
              </a:rPr>
              <a:t>* Bài tập:</a:t>
            </a:r>
          </a:p>
        </p:txBody>
      </p:sp>
      <p:sp>
        <p:nvSpPr>
          <p:cNvPr id="11275" name="TextBox 14"/>
          <p:cNvSpPr txBox="1">
            <a:spLocks noChangeArrowheads="1"/>
          </p:cNvSpPr>
          <p:nvPr/>
        </p:nvSpPr>
        <p:spPr bwMode="auto">
          <a:xfrm>
            <a:off x="666751" y="1857375"/>
            <a:ext cx="11049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eaLnBrk="1" hangingPunct="1"/>
            <a:r>
              <a:rPr lang="en-US" altLang="vi-VN" sz="2400" b="1">
                <a:solidFill>
                  <a:srgbClr val="0000FF"/>
                </a:solidFill>
                <a:latin typeface="Arial" charset="0"/>
              </a:rPr>
              <a:t>(2) a. Tìm những từ ngữ chứa các tiếng trong bảng sau</a:t>
            </a:r>
          </a:p>
        </p:txBody>
      </p:sp>
      <p:sp>
        <p:nvSpPr>
          <p:cNvPr id="16" name="Rectangle 9"/>
          <p:cNvSpPr>
            <a:spLocks noChangeArrowheads="1"/>
          </p:cNvSpPr>
          <p:nvPr/>
        </p:nvSpPr>
        <p:spPr bwMode="auto">
          <a:xfrm>
            <a:off x="1905000" y="2357438"/>
            <a:ext cx="10287000" cy="571500"/>
          </a:xfrm>
          <a:prstGeom prst="rect">
            <a:avLst/>
          </a:prstGeom>
          <a:solidFill>
            <a:srgbClr val="92D050"/>
          </a:solidFill>
          <a:ln w="9525">
            <a:solidFill>
              <a:schemeClr val="bg1"/>
            </a:solidFill>
            <a:miter lim="800000"/>
            <a:headEnd/>
            <a:tailEnd/>
          </a:ln>
        </p:spPr>
        <p:txBody>
          <a:bodyPr wrap="none" anchor="ctr"/>
          <a:lstStyle/>
          <a:p>
            <a:pPr algn="ctr" eaLnBrk="1" hangingPunct="1"/>
            <a:r>
              <a:rPr lang="en-US" altLang="vi-VN" sz="2000">
                <a:solidFill>
                  <a:srgbClr val="FF0000"/>
                </a:solidFill>
                <a:latin typeface="Times New Roman" pitchFamily="18" charset="0"/>
                <a:cs typeface="Times New Roman" pitchFamily="18" charset="0"/>
              </a:rPr>
              <a:t>tranh ảnh,bức tranh,tranh giành,tranh thủ,tranh công,tranh việc</a:t>
            </a:r>
          </a:p>
        </p:txBody>
      </p:sp>
      <p:sp>
        <p:nvSpPr>
          <p:cNvPr id="17" name="Rectangle 9"/>
          <p:cNvSpPr>
            <a:spLocks noChangeArrowheads="1"/>
          </p:cNvSpPr>
          <p:nvPr/>
        </p:nvSpPr>
        <p:spPr bwMode="auto">
          <a:xfrm>
            <a:off x="1905000" y="2930525"/>
            <a:ext cx="10287000" cy="579438"/>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Quả chanh,chanh đào,chanh chua,lanh chanh, chanh dây…</a:t>
            </a:r>
          </a:p>
        </p:txBody>
      </p:sp>
      <p:sp>
        <p:nvSpPr>
          <p:cNvPr id="18" name="Rectangle 9"/>
          <p:cNvSpPr>
            <a:spLocks noChangeArrowheads="1"/>
          </p:cNvSpPr>
          <p:nvPr/>
        </p:nvSpPr>
        <p:spPr bwMode="auto">
          <a:xfrm>
            <a:off x="1905000" y="3484564"/>
            <a:ext cx="10287000" cy="517525"/>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trưng bày,đặc trưng,sáng trưng,trưng cầu ý dân,trưng dụng…</a:t>
            </a:r>
          </a:p>
        </p:txBody>
      </p:sp>
      <p:sp>
        <p:nvSpPr>
          <p:cNvPr id="19" name="Rectangle 9"/>
          <p:cNvSpPr>
            <a:spLocks noChangeArrowheads="1"/>
          </p:cNvSpPr>
          <p:nvPr/>
        </p:nvSpPr>
        <p:spPr bwMode="auto">
          <a:xfrm>
            <a:off x="1905000" y="3976688"/>
            <a:ext cx="10287000" cy="442912"/>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bánh chưng,chưng cất,chưng mắm,chưng hửng…</a:t>
            </a:r>
          </a:p>
        </p:txBody>
      </p:sp>
      <p:sp>
        <p:nvSpPr>
          <p:cNvPr id="20" name="Rectangle 9"/>
          <p:cNvSpPr>
            <a:spLocks noChangeArrowheads="1"/>
          </p:cNvSpPr>
          <p:nvPr/>
        </p:nvSpPr>
        <p:spPr bwMode="auto">
          <a:xfrm>
            <a:off x="1905000" y="4421188"/>
            <a:ext cx="10287000" cy="508000"/>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trúng đích,bắn trúng,trúng gió,trúng đạn,trúng tủ,trúng tuyển,</a:t>
            </a:r>
          </a:p>
        </p:txBody>
      </p:sp>
      <p:sp>
        <p:nvSpPr>
          <p:cNvPr id="21" name="Rectangle 9"/>
          <p:cNvSpPr>
            <a:spLocks noChangeArrowheads="1"/>
          </p:cNvSpPr>
          <p:nvPr/>
        </p:nvSpPr>
        <p:spPr bwMode="auto">
          <a:xfrm>
            <a:off x="1905000" y="4921250"/>
            <a:ext cx="10287000" cy="508000"/>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Chúng ta,chúng mình,chúng tôi,dân chúng,chúng sinh,công chúng</a:t>
            </a:r>
            <a:r>
              <a:rPr lang="en-US" altLang="vi-VN" sz="2000">
                <a:solidFill>
                  <a:srgbClr val="FF0000"/>
                </a:solidFill>
              </a:rPr>
              <a:t>…</a:t>
            </a:r>
          </a:p>
        </p:txBody>
      </p:sp>
      <p:sp>
        <p:nvSpPr>
          <p:cNvPr id="22" name="Rectangle 9"/>
          <p:cNvSpPr>
            <a:spLocks noChangeArrowheads="1"/>
          </p:cNvSpPr>
          <p:nvPr/>
        </p:nvSpPr>
        <p:spPr bwMode="auto">
          <a:xfrm>
            <a:off x="1905000" y="5421313"/>
            <a:ext cx="10287000" cy="508000"/>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Leo trèo,trèo cây,trèo cao ngã đau,trèo đèo lội suối…</a:t>
            </a:r>
          </a:p>
        </p:txBody>
      </p:sp>
      <p:sp>
        <p:nvSpPr>
          <p:cNvPr id="23" name="Rectangle 9"/>
          <p:cNvSpPr>
            <a:spLocks noChangeArrowheads="1"/>
          </p:cNvSpPr>
          <p:nvPr/>
        </p:nvSpPr>
        <p:spPr bwMode="auto">
          <a:xfrm>
            <a:off x="1905000" y="5921375"/>
            <a:ext cx="10287000" cy="508000"/>
          </a:xfrm>
          <a:prstGeom prst="rect">
            <a:avLst/>
          </a:prstGeom>
          <a:solidFill>
            <a:srgbClr val="92D050"/>
          </a:solidFill>
          <a:ln w="9525">
            <a:solidFill>
              <a:schemeClr val="bg1"/>
            </a:solidFill>
            <a:miter lim="800000"/>
            <a:headEnd/>
            <a:tailEnd/>
          </a:ln>
        </p:spPr>
        <p:txBody>
          <a:bodyPr wrap="none" anchor="ctr"/>
          <a:lstStyle/>
          <a:p>
            <a:pPr eaLnBrk="1" hangingPunct="1"/>
            <a:r>
              <a:rPr lang="en-US" altLang="vi-VN" sz="2000">
                <a:solidFill>
                  <a:srgbClr val="FF0000"/>
                </a:solidFill>
                <a:latin typeface="Times New Roman" pitchFamily="18" charset="0"/>
                <a:cs typeface="Times New Roman" pitchFamily="18" charset="0"/>
              </a:rPr>
              <a:t>Hát chèo,chèo đò,chèo lái,chèo chống,mái chèo,tuồng chèo,…</a:t>
            </a:r>
          </a:p>
        </p:txBody>
      </p:sp>
      <p:sp>
        <p:nvSpPr>
          <p:cNvPr id="11284" name="Text Box 13"/>
          <p:cNvSpPr txBox="1">
            <a:spLocks noChangeArrowheads="1"/>
          </p:cNvSpPr>
          <p:nvPr/>
        </p:nvSpPr>
        <p:spPr bwMode="auto">
          <a:xfrm>
            <a:off x="0" y="533401"/>
            <a:ext cx="12192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GB" altLang="vi-VN" sz="2800" b="1">
                <a:solidFill>
                  <a:srgbClr val="0000FF"/>
                </a:solidFill>
                <a:latin typeface="Times New Roman" pitchFamily="18" charset="0"/>
                <a:cs typeface="Times New Roman" pitchFamily="18" charset="0"/>
              </a:rPr>
              <a:t>Chính tả (Nghe - viết)</a:t>
            </a:r>
          </a:p>
        </p:txBody>
      </p:sp>
      <p:pic>
        <p:nvPicPr>
          <p:cNvPr id="11285" name="Picture 7" descr="su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64800" y="0"/>
            <a:ext cx="17272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6" name="Picture 11" descr="sun14[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6256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7" name="Text Box 29"/>
          <p:cNvSpPr txBox="1">
            <a:spLocks noChangeArrowheads="1"/>
          </p:cNvSpPr>
          <p:nvPr/>
        </p:nvSpPr>
        <p:spPr bwMode="auto">
          <a:xfrm>
            <a:off x="0" y="1052513"/>
            <a:ext cx="12192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Font typeface="Arial" charset="0"/>
              <a:buChar char="»"/>
              <a:defRPr sz="2000">
                <a:solidFill>
                  <a:schemeClr val="tx1"/>
                </a:solidFill>
                <a:latin typeface="Calibri" pitchFamily="34" charset="0"/>
              </a:defRPr>
            </a:lvl6pPr>
            <a:lvl7pPr eaLnBrk="0" fontAlgn="base" hangingPunct="0">
              <a:spcAft>
                <a:spcPct val="0"/>
              </a:spcAft>
              <a:buFont typeface="Arial" charset="0"/>
              <a:buChar char="»"/>
              <a:defRPr sz="2000">
                <a:solidFill>
                  <a:schemeClr val="tx1"/>
                </a:solidFill>
                <a:latin typeface="Calibri" pitchFamily="34" charset="0"/>
              </a:defRPr>
            </a:lvl7pPr>
            <a:lvl8pPr eaLnBrk="0" fontAlgn="base" hangingPunct="0">
              <a:spcAft>
                <a:spcPct val="0"/>
              </a:spcAft>
              <a:buFont typeface="Arial" charset="0"/>
              <a:buChar char="»"/>
              <a:defRPr sz="2000">
                <a:solidFill>
                  <a:schemeClr val="tx1"/>
                </a:solidFill>
                <a:latin typeface="Calibri" pitchFamily="34" charset="0"/>
              </a:defRPr>
            </a:lvl8pPr>
            <a:lvl9pPr eaLnBrk="0" fontAlgn="base" hangingPunct="0">
              <a:spcAft>
                <a:spcPct val="0"/>
              </a:spcAft>
              <a:buFont typeface="Arial" charset="0"/>
              <a:buChar char="»"/>
              <a:defRPr sz="2000">
                <a:solidFill>
                  <a:schemeClr val="tx1"/>
                </a:solidFill>
                <a:latin typeface="Calibri" pitchFamily="34" charset="0"/>
              </a:defRPr>
            </a:lvl9pPr>
          </a:lstStyle>
          <a:p>
            <a:pPr algn="ctr" eaLnBrk="1" hangingPunct="1">
              <a:spcBef>
                <a:spcPct val="50000"/>
              </a:spcBef>
            </a:pPr>
            <a:r>
              <a:rPr lang="en-US" altLang="vi-VN" sz="2800" b="1">
                <a:solidFill>
                  <a:srgbClr val="FF0000"/>
                </a:solidFill>
                <a:latin typeface="Times New Roman" pitchFamily="18" charset="0"/>
                <a:cs typeface="Times New Roman" pitchFamily="18" charset="0"/>
              </a:rPr>
              <a:t>Chuỗi ngọc lam.</a:t>
            </a:r>
          </a:p>
        </p:txBody>
      </p:sp>
    </p:spTree>
    <p:extLst>
      <p:ext uri="{BB962C8B-B14F-4D97-AF65-F5344CB8AC3E}">
        <p14:creationId xmlns:p14="http://schemas.microsoft.com/office/powerpoint/2010/main" val="7519200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ox(in)">
                                      <p:cBhvr>
                                        <p:cTn id="12" dur="5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ox(in)">
                                      <p:cBhvr>
                                        <p:cTn id="17" dur="500"/>
                                        <p:tgtEl>
                                          <p:spTgt spid="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ox(in)">
                                      <p:cBhvr>
                                        <p:cTn id="22" dur="5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box(in)">
                                      <p:cBhvr>
                                        <p:cTn id="27" dur="5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ox(in)">
                                      <p:cBhvr>
                                        <p:cTn id="32" dur="500"/>
                                        <p:tgtEl>
                                          <p:spTgt spid="2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box(in)">
                                      <p:cBhvr>
                                        <p:cTn id="37" dur="500"/>
                                        <p:tgtEl>
                                          <p:spTgt spid="2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box(in)">
                                      <p:cBhvr>
                                        <p:cTn id="4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animBg="1"/>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ext Box 2"/>
          <p:cNvSpPr txBox="1">
            <a:spLocks noChangeArrowheads="1"/>
          </p:cNvSpPr>
          <p:nvPr/>
        </p:nvSpPr>
        <p:spPr bwMode="auto">
          <a:xfrm>
            <a:off x="1981200" y="609601"/>
            <a:ext cx="8229600" cy="701675"/>
          </a:xfrm>
          <a:prstGeom prst="rect">
            <a:avLst/>
          </a:prstGeom>
          <a:noFill/>
          <a:ln w="9525">
            <a:noFill/>
            <a:miter lim="800000"/>
            <a:headEnd/>
            <a:tailEnd/>
          </a:ln>
        </p:spPr>
        <p:txBody>
          <a:bodyPr>
            <a:spAutoFit/>
          </a:bodyPr>
          <a:lstStyle/>
          <a:p>
            <a:r>
              <a:rPr lang="en-US" sz="4000" b="1"/>
              <a:t>Bài tập 3:</a:t>
            </a:r>
            <a:endParaRPr lang="en-US" sz="3200" b="1"/>
          </a:p>
        </p:txBody>
      </p:sp>
      <p:pic>
        <p:nvPicPr>
          <p:cNvPr id="13315" name="Picture 3" descr="teddy_bear_reading_st_a_hc"/>
          <p:cNvPicPr>
            <a:picLocks noChangeAspect="1" noChangeArrowheads="1" noCrop="1"/>
          </p:cNvPicPr>
          <p:nvPr/>
        </p:nvPicPr>
        <p:blipFill>
          <a:blip r:embed="rId2"/>
          <a:srcRect/>
          <a:stretch>
            <a:fillRect/>
          </a:stretch>
        </p:blipFill>
        <p:spPr bwMode="auto">
          <a:xfrm>
            <a:off x="7543801" y="4876800"/>
            <a:ext cx="2238375" cy="2306638"/>
          </a:xfrm>
          <a:prstGeom prst="rect">
            <a:avLst/>
          </a:prstGeom>
          <a:noFill/>
          <a:ln w="9525">
            <a:noFill/>
            <a:miter lim="800000"/>
            <a:headEnd/>
            <a:tailEnd/>
          </a:ln>
        </p:spPr>
      </p:pic>
      <p:sp>
        <p:nvSpPr>
          <p:cNvPr id="196612" name="AutoShape 4"/>
          <p:cNvSpPr>
            <a:spLocks noChangeArrowheads="1"/>
          </p:cNvSpPr>
          <p:nvPr/>
        </p:nvSpPr>
        <p:spPr bwMode="auto">
          <a:xfrm>
            <a:off x="2438401" y="1752600"/>
            <a:ext cx="7694613" cy="2249488"/>
          </a:xfrm>
          <a:prstGeom prst="cloudCallout">
            <a:avLst>
              <a:gd name="adj1" fmla="val 23593"/>
              <a:gd name="adj2" fmla="val 117426"/>
            </a:avLst>
          </a:prstGeom>
          <a:solidFill>
            <a:srgbClr val="FF99FF"/>
          </a:solidFill>
          <a:ln w="28575">
            <a:solidFill>
              <a:srgbClr val="FF9933"/>
            </a:solidFill>
            <a:round/>
            <a:headEnd/>
            <a:tailEnd/>
          </a:ln>
        </p:spPr>
        <p:txBody>
          <a:bodyPr>
            <a:spAutoFit/>
          </a:bodyPr>
          <a:lstStyle/>
          <a:p>
            <a:pPr algn="ctr" eaLnBrk="0" hangingPunct="0">
              <a:spcBef>
                <a:spcPct val="50000"/>
              </a:spcBef>
            </a:pPr>
            <a:r>
              <a:rPr lang="en-US" sz="3600" b="1">
                <a:solidFill>
                  <a:schemeClr val="accent2"/>
                </a:solidFill>
              </a:rPr>
              <a:t>Em hãy đọc yêu cầu</a:t>
            </a:r>
          </a:p>
          <a:p>
            <a:pPr algn="ctr" eaLnBrk="0" hangingPunct="0">
              <a:spcBef>
                <a:spcPct val="50000"/>
              </a:spcBef>
            </a:pPr>
            <a:endParaRPr lang="en-US" sz="3600" b="1">
              <a:solidFill>
                <a:schemeClr val="accent2"/>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6610"/>
                                        </p:tgtEl>
                                        <p:attrNameLst>
                                          <p:attrName>style.visibility</p:attrName>
                                        </p:attrNameLst>
                                      </p:cBhvr>
                                      <p:to>
                                        <p:strVal val="visible"/>
                                      </p:to>
                                    </p:set>
                                    <p:anim calcmode="lin" valueType="num">
                                      <p:cBhvr>
                                        <p:cTn id="7" dur="500" fill="hold"/>
                                        <p:tgtEl>
                                          <p:spTgt spid="196610"/>
                                        </p:tgtEl>
                                        <p:attrNameLst>
                                          <p:attrName>ppt_w</p:attrName>
                                        </p:attrNameLst>
                                      </p:cBhvr>
                                      <p:tavLst>
                                        <p:tav tm="0">
                                          <p:val>
                                            <p:fltVal val="0"/>
                                          </p:val>
                                        </p:tav>
                                        <p:tav tm="100000">
                                          <p:val>
                                            <p:strVal val="#ppt_w"/>
                                          </p:val>
                                        </p:tav>
                                      </p:tavLst>
                                    </p:anim>
                                    <p:anim calcmode="lin" valueType="num">
                                      <p:cBhvr>
                                        <p:cTn id="8" dur="500" fill="hold"/>
                                        <p:tgtEl>
                                          <p:spTgt spid="196610"/>
                                        </p:tgtEl>
                                        <p:attrNameLst>
                                          <p:attrName>ppt_h</p:attrName>
                                        </p:attrNameLst>
                                      </p:cBhvr>
                                      <p:tavLst>
                                        <p:tav tm="0">
                                          <p:val>
                                            <p:fltVal val="0"/>
                                          </p:val>
                                        </p:tav>
                                        <p:tav tm="100000">
                                          <p:val>
                                            <p:strVal val="#ppt_h"/>
                                          </p:val>
                                        </p:tav>
                                      </p:tavLst>
                                    </p:anim>
                                    <p:animEffect transition="in" filter="fade">
                                      <p:cBhvr>
                                        <p:cTn id="9" dur="500"/>
                                        <p:tgtEl>
                                          <p:spTgt spid="1966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96612"/>
                                        </p:tgtEl>
                                        <p:attrNameLst>
                                          <p:attrName>style.visibility</p:attrName>
                                        </p:attrNameLst>
                                      </p:cBhvr>
                                      <p:to>
                                        <p:strVal val="visible"/>
                                      </p:to>
                                    </p:set>
                                    <p:anim calcmode="lin" valueType="num">
                                      <p:cBhvr additive="base">
                                        <p:cTn id="14" dur="500" fill="hold"/>
                                        <p:tgtEl>
                                          <p:spTgt spid="196612"/>
                                        </p:tgtEl>
                                        <p:attrNameLst>
                                          <p:attrName>ppt_x</p:attrName>
                                        </p:attrNameLst>
                                      </p:cBhvr>
                                      <p:tavLst>
                                        <p:tav tm="0">
                                          <p:val>
                                            <p:strVal val="#ppt_x"/>
                                          </p:val>
                                        </p:tav>
                                        <p:tav tm="100000">
                                          <p:val>
                                            <p:strVal val="#ppt_x"/>
                                          </p:val>
                                        </p:tav>
                                      </p:tavLst>
                                    </p:anim>
                                    <p:anim calcmode="lin" valueType="num">
                                      <p:cBhvr additive="base">
                                        <p:cTn id="15" dur="500" fill="hold"/>
                                        <p:tgtEl>
                                          <p:spTgt spid="196612"/>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 presetClass="exit" presetSubtype="4" fill="hold" grpId="1" nodeType="clickEffect">
                                  <p:stCondLst>
                                    <p:cond delay="0"/>
                                  </p:stCondLst>
                                  <p:childTnLst>
                                    <p:anim calcmode="lin" valueType="num">
                                      <p:cBhvr additive="base">
                                        <p:cTn id="19" dur="500"/>
                                        <p:tgtEl>
                                          <p:spTgt spid="196612"/>
                                        </p:tgtEl>
                                        <p:attrNameLst>
                                          <p:attrName>ppt_x</p:attrName>
                                        </p:attrNameLst>
                                      </p:cBhvr>
                                      <p:tavLst>
                                        <p:tav tm="0">
                                          <p:val>
                                            <p:strVal val="ppt_x"/>
                                          </p:val>
                                        </p:tav>
                                        <p:tav tm="100000">
                                          <p:val>
                                            <p:strVal val="ppt_x"/>
                                          </p:val>
                                        </p:tav>
                                      </p:tavLst>
                                    </p:anim>
                                    <p:anim calcmode="lin" valueType="num">
                                      <p:cBhvr additive="base">
                                        <p:cTn id="20" dur="500"/>
                                        <p:tgtEl>
                                          <p:spTgt spid="196612"/>
                                        </p:tgtEl>
                                        <p:attrNameLst>
                                          <p:attrName>ppt_y</p:attrName>
                                        </p:attrNameLst>
                                      </p:cBhvr>
                                      <p:tavLst>
                                        <p:tav tm="0">
                                          <p:val>
                                            <p:strVal val="ppt_y"/>
                                          </p:val>
                                        </p:tav>
                                        <p:tav tm="100000">
                                          <p:val>
                                            <p:strVal val="1+ppt_h/2"/>
                                          </p:val>
                                        </p:tav>
                                      </p:tavLst>
                                    </p:anim>
                                    <p:set>
                                      <p:cBhvr>
                                        <p:cTn id="21" dur="1" fill="hold">
                                          <p:stCondLst>
                                            <p:cond delay="499"/>
                                          </p:stCondLst>
                                        </p:cTn>
                                        <p:tgtEl>
                                          <p:spTgt spid="1966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p:bldP spid="196612" grpId="0" animBg="1"/>
      <p:bldP spid="19661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ext Box 21"/>
          <p:cNvSpPr txBox="1">
            <a:spLocks noChangeArrowheads="1"/>
          </p:cNvSpPr>
          <p:nvPr/>
        </p:nvSpPr>
        <p:spPr bwMode="auto">
          <a:xfrm>
            <a:off x="1524000" y="304800"/>
            <a:ext cx="9144000" cy="3416300"/>
          </a:xfrm>
          <a:prstGeom prst="rect">
            <a:avLst/>
          </a:prstGeom>
          <a:noFill/>
          <a:ln w="9525">
            <a:noFill/>
            <a:miter lim="800000"/>
            <a:headEnd/>
            <a:tailEnd/>
          </a:ln>
        </p:spPr>
        <p:txBody>
          <a:bodyPr>
            <a:spAutoFit/>
          </a:bodyPr>
          <a:lstStyle/>
          <a:p>
            <a:pPr marL="53975" indent="34925"/>
            <a:r>
              <a:rPr lang="en-US" sz="5400" b="1" i="1"/>
              <a:t>Điền tiếng thích hợp với mỗi ô trống để hoàn chỉnh mẩu tin sau. Biết rằng:</a:t>
            </a:r>
          </a:p>
          <a:p>
            <a:pPr marL="53975" indent="34925"/>
            <a:endParaRPr lang="en-US" sz="5400" b="1" i="1"/>
          </a:p>
        </p:txBody>
      </p:sp>
      <p:sp>
        <p:nvSpPr>
          <p:cNvPr id="1028" name="Text Box 4"/>
          <p:cNvSpPr txBox="1">
            <a:spLocks noChangeArrowheads="1"/>
          </p:cNvSpPr>
          <p:nvPr/>
        </p:nvSpPr>
        <p:spPr bwMode="auto">
          <a:xfrm>
            <a:off x="1524000" y="3200401"/>
            <a:ext cx="6096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029" name="Text Box 6"/>
          <p:cNvSpPr txBox="1">
            <a:spLocks noChangeArrowheads="1"/>
          </p:cNvSpPr>
          <p:nvPr/>
        </p:nvSpPr>
        <p:spPr bwMode="auto">
          <a:xfrm>
            <a:off x="2438400" y="3048000"/>
            <a:ext cx="8229600" cy="762000"/>
          </a:xfrm>
          <a:prstGeom prst="rect">
            <a:avLst/>
          </a:prstGeom>
          <a:solidFill>
            <a:srgbClr val="0066FF"/>
          </a:solidFill>
          <a:ln w="9525">
            <a:noFill/>
            <a:miter lim="800000"/>
            <a:headEnd/>
            <a:tailEnd/>
          </a:ln>
        </p:spPr>
        <p:txBody>
          <a:bodyPr>
            <a:spAutoFit/>
          </a:bodyPr>
          <a:lstStyle/>
          <a:p>
            <a:pPr>
              <a:spcBef>
                <a:spcPct val="50000"/>
              </a:spcBef>
            </a:pPr>
            <a:r>
              <a:rPr lang="en-US" sz="4400" b="1"/>
              <a:t>chứa tiếng có vần ao hoặc au</a:t>
            </a:r>
          </a:p>
        </p:txBody>
      </p:sp>
      <p:sp>
        <p:nvSpPr>
          <p:cNvPr id="1030" name="Text Box 7"/>
          <p:cNvSpPr txBox="1">
            <a:spLocks noChangeArrowheads="1"/>
          </p:cNvSpPr>
          <p:nvPr/>
        </p:nvSpPr>
        <p:spPr bwMode="auto">
          <a:xfrm>
            <a:off x="1752600" y="4724401"/>
            <a:ext cx="609600" cy="461963"/>
          </a:xfrm>
          <a:prstGeom prst="rect">
            <a:avLst/>
          </a:prstGeom>
          <a:solidFill>
            <a:srgbClr val="FF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2</a:t>
            </a:r>
          </a:p>
        </p:txBody>
      </p:sp>
      <p:sp>
        <p:nvSpPr>
          <p:cNvPr id="1031" name="Text Box 8"/>
          <p:cNvSpPr txBox="1">
            <a:spLocks noChangeArrowheads="1"/>
          </p:cNvSpPr>
          <p:nvPr/>
        </p:nvSpPr>
        <p:spPr bwMode="auto">
          <a:xfrm>
            <a:off x="2590800" y="4419601"/>
            <a:ext cx="7772400" cy="1446213"/>
          </a:xfrm>
          <a:prstGeom prst="rect">
            <a:avLst/>
          </a:prstGeom>
          <a:solidFill>
            <a:srgbClr val="FF66FF"/>
          </a:solidFill>
          <a:ln w="9525">
            <a:noFill/>
            <a:miter lim="800000"/>
            <a:headEnd/>
            <a:tailEnd/>
          </a:ln>
        </p:spPr>
        <p:txBody>
          <a:bodyPr>
            <a:spAutoFit/>
          </a:bodyPr>
          <a:lstStyle/>
          <a:p>
            <a:pPr>
              <a:spcBef>
                <a:spcPct val="50000"/>
              </a:spcBef>
            </a:pPr>
            <a:r>
              <a:rPr lang="en-US" sz="4400" b="1"/>
              <a:t>chứa tiếng bắt đầu bằng tr hoặc ch</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8"/>
          <p:cNvSpPr>
            <a:spLocks noChangeArrowheads="1"/>
          </p:cNvSpPr>
          <p:nvPr/>
        </p:nvSpPr>
        <p:spPr bwMode="auto">
          <a:xfrm>
            <a:off x="1524000" y="381001"/>
            <a:ext cx="9144000" cy="6075363"/>
          </a:xfrm>
          <a:prstGeom prst="rect">
            <a:avLst/>
          </a:prstGeom>
          <a:solidFill>
            <a:schemeClr val="bg1"/>
          </a:solidFill>
          <a:ln w="9525">
            <a:solidFill>
              <a:srgbClr val="FF9900"/>
            </a:solidFill>
            <a:miter lim="800000"/>
            <a:headEnd/>
            <a:tailEnd/>
          </a:ln>
        </p:spPr>
        <p:txBody>
          <a:bodyPr anchor="ctr">
            <a:spAutoFit/>
          </a:bodyPr>
          <a:lstStyle/>
          <a:p>
            <a:r>
              <a:rPr lang="en-US" sz="3200" b="1"/>
              <a:t>                 </a:t>
            </a:r>
            <a:r>
              <a:rPr lang="en-US" sz="3000" b="1">
                <a:solidFill>
                  <a:srgbClr val="FF0000"/>
                </a:solidFill>
              </a:rPr>
              <a:t>Nhà môi trường 18 tuổi</a:t>
            </a:r>
          </a:p>
          <a:p>
            <a:r>
              <a:rPr lang="en-US" sz="3000" b="1"/>
              <a:t>Người dân hòn        Ha-oai rất tự       về bãi biển Cu-a-loa vì vẻ đẹp mê hồn của thiên nhiên ở đây. Nhưng đã có một         , môi trường ven biển bị đe doạ trầm         do nguồn rác từ các         đánh cá, những vỉa san hô chết, cá, rùa bị mắc bẫy,…tấp        bờ.         tình hình đó, một cô gái tên là Na-ka-mu-ra, 18 tuổi đã thành lập nhóm Hành động vì môi        gồm 60 thành viên. Họ đã giăng những tấm lưới khổng lồ ngăn rác tấp          bờ. Tháng 3 năm 2000, chỉ trong 8 ngày nghỉ cuối tuần, 7 xe rác khổng lồ đã được           đi,                   .      lại vẻ đẹp cho bãi biển.</a:t>
            </a:r>
          </a:p>
        </p:txBody>
      </p:sp>
      <p:sp>
        <p:nvSpPr>
          <p:cNvPr id="14339" name="Text Box 10"/>
          <p:cNvSpPr txBox="1">
            <a:spLocks noChangeArrowheads="1"/>
          </p:cNvSpPr>
          <p:nvPr/>
        </p:nvSpPr>
        <p:spPr bwMode="auto">
          <a:xfrm>
            <a:off x="7620000" y="838201"/>
            <a:ext cx="5334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4340" name="Text Box 11"/>
          <p:cNvSpPr txBox="1">
            <a:spLocks noChangeArrowheads="1"/>
          </p:cNvSpPr>
          <p:nvPr/>
        </p:nvSpPr>
        <p:spPr bwMode="auto">
          <a:xfrm>
            <a:off x="4572000" y="914401"/>
            <a:ext cx="533400" cy="461963"/>
          </a:xfrm>
          <a:prstGeom prst="rect">
            <a:avLst/>
          </a:prstGeom>
          <a:solidFill>
            <a:srgbClr val="FF9999"/>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4341" name="Text Box 13"/>
          <p:cNvSpPr txBox="1">
            <a:spLocks noChangeArrowheads="1"/>
          </p:cNvSpPr>
          <p:nvPr/>
        </p:nvSpPr>
        <p:spPr bwMode="auto">
          <a:xfrm>
            <a:off x="5105400" y="1828801"/>
            <a:ext cx="5334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4342" name="Text Box 16"/>
          <p:cNvSpPr txBox="1">
            <a:spLocks noChangeArrowheads="1"/>
          </p:cNvSpPr>
          <p:nvPr/>
        </p:nvSpPr>
        <p:spPr bwMode="auto">
          <a:xfrm>
            <a:off x="3962400" y="2286000"/>
            <a:ext cx="609600" cy="400050"/>
          </a:xfrm>
          <a:prstGeom prst="rect">
            <a:avLst/>
          </a:prstGeom>
          <a:solidFill>
            <a:srgbClr val="FF66FF"/>
          </a:solidFill>
          <a:ln w="38100">
            <a:solidFill>
              <a:schemeClr val="tx1"/>
            </a:solidFill>
            <a:miter lim="800000"/>
            <a:headEnd/>
            <a:tailEnd/>
          </a:ln>
        </p:spPr>
        <p:txBody>
          <a:bodyPr>
            <a:spAutoFit/>
          </a:bodyPr>
          <a:lstStyle/>
          <a:p>
            <a:pPr algn="ctr">
              <a:spcBef>
                <a:spcPct val="50000"/>
              </a:spcBef>
            </a:pPr>
            <a:r>
              <a:rPr lang="en-US" sz="2000" b="1">
                <a:solidFill>
                  <a:srgbClr val="CC0000"/>
                </a:solidFill>
              </a:rPr>
              <a:t>2</a:t>
            </a:r>
          </a:p>
        </p:txBody>
      </p:sp>
      <p:sp>
        <p:nvSpPr>
          <p:cNvPr id="14343" name="Text Box 17"/>
          <p:cNvSpPr txBox="1">
            <a:spLocks noChangeArrowheads="1"/>
          </p:cNvSpPr>
          <p:nvPr/>
        </p:nvSpPr>
        <p:spPr bwMode="auto">
          <a:xfrm>
            <a:off x="8610600" y="2286001"/>
            <a:ext cx="5334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4344" name="Text Box 18"/>
          <p:cNvSpPr txBox="1">
            <a:spLocks noChangeArrowheads="1"/>
          </p:cNvSpPr>
          <p:nvPr/>
        </p:nvSpPr>
        <p:spPr bwMode="auto">
          <a:xfrm>
            <a:off x="3505200" y="3200401"/>
            <a:ext cx="5334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4345" name="Text Box 19"/>
          <p:cNvSpPr txBox="1">
            <a:spLocks noChangeArrowheads="1"/>
          </p:cNvSpPr>
          <p:nvPr/>
        </p:nvSpPr>
        <p:spPr bwMode="auto">
          <a:xfrm>
            <a:off x="5029200" y="4114800"/>
            <a:ext cx="609600" cy="400050"/>
          </a:xfrm>
          <a:prstGeom prst="rect">
            <a:avLst/>
          </a:prstGeom>
          <a:solidFill>
            <a:srgbClr val="FF66FF"/>
          </a:solidFill>
          <a:ln w="38100">
            <a:solidFill>
              <a:schemeClr val="tx1"/>
            </a:solidFill>
            <a:miter lim="800000"/>
            <a:headEnd/>
            <a:tailEnd/>
          </a:ln>
        </p:spPr>
        <p:txBody>
          <a:bodyPr>
            <a:spAutoFit/>
          </a:bodyPr>
          <a:lstStyle/>
          <a:p>
            <a:pPr algn="ctr">
              <a:spcBef>
                <a:spcPct val="50000"/>
              </a:spcBef>
            </a:pPr>
            <a:r>
              <a:rPr lang="en-US" sz="2000" b="1">
                <a:solidFill>
                  <a:srgbClr val="CC0000"/>
                </a:solidFill>
              </a:rPr>
              <a:t>2</a:t>
            </a:r>
          </a:p>
        </p:txBody>
      </p:sp>
      <p:sp>
        <p:nvSpPr>
          <p:cNvPr id="14346" name="Text Box 24"/>
          <p:cNvSpPr txBox="1">
            <a:spLocks noChangeArrowheads="1"/>
          </p:cNvSpPr>
          <p:nvPr/>
        </p:nvSpPr>
        <p:spPr bwMode="auto">
          <a:xfrm>
            <a:off x="5029200" y="3200400"/>
            <a:ext cx="609600" cy="400050"/>
          </a:xfrm>
          <a:prstGeom prst="rect">
            <a:avLst/>
          </a:prstGeom>
          <a:solidFill>
            <a:srgbClr val="FF66FF"/>
          </a:solidFill>
          <a:ln w="38100">
            <a:solidFill>
              <a:schemeClr val="tx1"/>
            </a:solidFill>
            <a:miter lim="800000"/>
            <a:headEnd/>
            <a:tailEnd/>
          </a:ln>
        </p:spPr>
        <p:txBody>
          <a:bodyPr>
            <a:spAutoFit/>
          </a:bodyPr>
          <a:lstStyle/>
          <a:p>
            <a:pPr algn="ctr">
              <a:spcBef>
                <a:spcPct val="50000"/>
              </a:spcBef>
            </a:pPr>
            <a:r>
              <a:rPr lang="en-US" sz="2000" b="1">
                <a:solidFill>
                  <a:srgbClr val="CC0000"/>
                </a:solidFill>
              </a:rPr>
              <a:t>2</a:t>
            </a:r>
          </a:p>
        </p:txBody>
      </p:sp>
      <p:sp>
        <p:nvSpPr>
          <p:cNvPr id="14347" name="Text Box 25"/>
          <p:cNvSpPr txBox="1">
            <a:spLocks noChangeArrowheads="1"/>
          </p:cNvSpPr>
          <p:nvPr/>
        </p:nvSpPr>
        <p:spPr bwMode="auto">
          <a:xfrm>
            <a:off x="1651000" y="6019800"/>
            <a:ext cx="609600" cy="400050"/>
          </a:xfrm>
          <a:prstGeom prst="rect">
            <a:avLst/>
          </a:prstGeom>
          <a:solidFill>
            <a:srgbClr val="FF66FF"/>
          </a:solidFill>
          <a:ln w="38100">
            <a:solidFill>
              <a:schemeClr val="tx1"/>
            </a:solidFill>
            <a:miter lim="800000"/>
            <a:headEnd/>
            <a:tailEnd/>
          </a:ln>
        </p:spPr>
        <p:txBody>
          <a:bodyPr>
            <a:spAutoFit/>
          </a:bodyPr>
          <a:lstStyle/>
          <a:p>
            <a:pPr algn="ctr">
              <a:spcBef>
                <a:spcPct val="50000"/>
              </a:spcBef>
            </a:pPr>
            <a:r>
              <a:rPr lang="en-US" sz="2000" b="1">
                <a:solidFill>
                  <a:srgbClr val="CC0000"/>
                </a:solidFill>
              </a:rPr>
              <a:t>2</a:t>
            </a:r>
          </a:p>
        </p:txBody>
      </p:sp>
      <p:sp>
        <p:nvSpPr>
          <p:cNvPr id="14348" name="Text Box 26"/>
          <p:cNvSpPr txBox="1">
            <a:spLocks noChangeArrowheads="1"/>
          </p:cNvSpPr>
          <p:nvPr/>
        </p:nvSpPr>
        <p:spPr bwMode="auto">
          <a:xfrm>
            <a:off x="8610600" y="5562600"/>
            <a:ext cx="609600" cy="400050"/>
          </a:xfrm>
          <a:prstGeom prst="rect">
            <a:avLst/>
          </a:prstGeom>
          <a:solidFill>
            <a:srgbClr val="FF66FF"/>
          </a:solidFill>
          <a:ln w="38100">
            <a:solidFill>
              <a:schemeClr val="tx1"/>
            </a:solidFill>
            <a:miter lim="800000"/>
            <a:headEnd/>
            <a:tailEnd/>
          </a:ln>
        </p:spPr>
        <p:txBody>
          <a:bodyPr>
            <a:spAutoFit/>
          </a:bodyPr>
          <a:lstStyle/>
          <a:p>
            <a:pPr algn="ctr">
              <a:spcBef>
                <a:spcPct val="50000"/>
              </a:spcBef>
            </a:pPr>
            <a:r>
              <a:rPr lang="en-US" sz="2000" b="1">
                <a:solidFill>
                  <a:srgbClr val="CC0000"/>
                </a:solidFill>
              </a:rPr>
              <a:t>2</a:t>
            </a:r>
          </a:p>
        </p:txBody>
      </p:sp>
      <p:sp>
        <p:nvSpPr>
          <p:cNvPr id="14349" name="Text Box 28"/>
          <p:cNvSpPr txBox="1">
            <a:spLocks noChangeArrowheads="1"/>
          </p:cNvSpPr>
          <p:nvPr/>
        </p:nvSpPr>
        <p:spPr bwMode="auto">
          <a:xfrm>
            <a:off x="9829800" y="4572001"/>
            <a:ext cx="5334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
        <p:nvSpPr>
          <p:cNvPr id="14350" name="Text Box 29"/>
          <p:cNvSpPr txBox="1">
            <a:spLocks noChangeArrowheads="1"/>
          </p:cNvSpPr>
          <p:nvPr/>
        </p:nvSpPr>
        <p:spPr bwMode="auto">
          <a:xfrm>
            <a:off x="4572000" y="914401"/>
            <a:ext cx="533400" cy="461963"/>
          </a:xfrm>
          <a:prstGeom prst="rect">
            <a:avLst/>
          </a:prstGeom>
          <a:solidFill>
            <a:srgbClr val="0066FF"/>
          </a:solidFill>
          <a:ln w="38100">
            <a:solidFill>
              <a:schemeClr val="tx1"/>
            </a:solidFill>
            <a:miter lim="800000"/>
            <a:headEnd/>
            <a:tailEnd/>
          </a:ln>
        </p:spPr>
        <p:txBody>
          <a:bodyPr>
            <a:spAutoFit/>
          </a:bodyPr>
          <a:lstStyle/>
          <a:p>
            <a:pPr algn="ctr">
              <a:spcBef>
                <a:spcPct val="50000"/>
              </a:spcBef>
            </a:pPr>
            <a:r>
              <a:rPr lang="en-US" sz="2400" b="1">
                <a:solidFill>
                  <a:srgbClr val="CC0000"/>
                </a:solidFill>
              </a:rPr>
              <a:t>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2394</TotalTime>
  <Words>881</Words>
  <Application>Microsoft Office PowerPoint</Application>
  <PresentationFormat>Custom</PresentationFormat>
  <Paragraphs>99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1_Default Design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Những tiếng có âm đầu tr/ch.    Nhà phê bình và truyện của vua     Một ông vua tự cho là mình có văn tài nên rất hay viết truyện. Truyện của vua rất nhạt nhẽo nhưng vì sợ vua nên chẳng ai dám chê bai. Chỉ có một nhà phê bình dám nói sự thật. Vua tức giận tống ông vào ngục.</vt:lpstr>
      <vt:lpstr>   Thời gian sau, vua trả lại tự do cho nhà phê bình, mời ông đến dự tiệc, thưởng thức sáng tác mới. Khi vua yêu cầu nhà phê bình nêu nhận xét, ông bước nhanh về phía mấy người lính canh và nói: –  Xin hãy đưa tôi trở lại nhà giam!</vt:lpstr>
      <vt:lpstr>b) Những tiếng có thanh hỏi/thanh ngã.  Lịch sử bấy giờ ngắn hơn Thấy điểm tổng kết môn Lịch sử của cháu thấp quá, ông bảo:  – Ngày ông đi học, ông toàn được điểm 9, điểm 10 môn Lịch sử.</vt:lpstr>
      <vt:lpstr>. Thế mà bây giờ điểm tổng kết môn Lịch sử của Cháu chỉ được 5,5. Cháu suy nghĩ sao đây?  Cháu đáp:  –Nhưng thời ông đi học thì lịch sử ngắn hơn bây giờ ạ.</vt:lpstr>
    </vt:vector>
  </TitlesOfParts>
  <Company>&lt;arabianhorse&gt;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TRƯỜNG TIỂU HỌC NGUYỄN DU THỊ XÃ THỦ DẦU MỘT   GIÁO ÁN ĐIỆN TỬ MÔN: TẬP ĐỌC – LỚP 5</dc:title>
  <dc:creator>RYS</dc:creator>
  <cp:lastModifiedBy>ismail - [2010]</cp:lastModifiedBy>
  <cp:revision>629</cp:revision>
  <dcterms:created xsi:type="dcterms:W3CDTF">2009-03-01T02:17:46Z</dcterms:created>
  <dcterms:modified xsi:type="dcterms:W3CDTF">2021-12-07T04:32:39Z</dcterms:modified>
</cp:coreProperties>
</file>